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1" r:id="rId7"/>
    <p:sldId id="265"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de-DE"/>
              <a:t>Mastertitelformat bearbeiten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F5244D1A-B4B6-4B48-A15A-7EF13D64BBC4}" type="datetimeFigureOut">
              <a:rPr lang="de-DE" smtClean="0"/>
              <a:t>25.10.2020</a:t>
            </a:fld>
            <a:endParaRPr lang="de-DE"/>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24AAF107-BA4E-4401-AE74-2A2D9DE470C7}"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541426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5244D1A-B4B6-4B48-A15A-7EF13D64BBC4}" type="datetimeFigureOut">
              <a:rPr lang="de-DE" smtClean="0"/>
              <a:t>25.10.2020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873088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5244D1A-B4B6-4B48-A15A-7EF13D64BBC4}" type="datetimeFigureOut">
              <a:rPr lang="de-DE" smtClean="0"/>
              <a:t>25.10.2020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112543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5244D1A-B4B6-4B48-A15A-7EF13D64BBC4}" type="datetimeFigureOut">
              <a:rPr lang="de-DE" smtClean="0"/>
              <a:t>25.10.2020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263597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de-DE"/>
              <a:t>Mastertitelformat bearbeiten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5244D1A-B4B6-4B48-A15A-7EF13D64BBC4}" type="datetimeFigureOut">
              <a:rPr lang="de-DE" smtClean="0"/>
              <a:t>25.10.2020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4AAF107-BA4E-4401-AE74-2A2D9DE470C7}"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6317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5244D1A-B4B6-4B48-A15A-7EF13D64BBC4}" type="datetimeFigureOut">
              <a:rPr lang="de-DE" smtClean="0"/>
              <a:t>25.10.2020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69548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de-DE"/>
              <a:t>Mastertextformat bearbeiten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5244D1A-B4B6-4B48-A15A-7EF13D64BBC4}" type="datetimeFigureOut">
              <a:rPr lang="de-DE" smtClean="0"/>
              <a:t>25.10.2020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159419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5244D1A-B4B6-4B48-A15A-7EF13D64BBC4}" type="datetimeFigureOut">
              <a:rPr lang="de-DE" smtClean="0"/>
              <a:t>25.10.2020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85251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44D1A-B4B6-4B48-A15A-7EF13D64BBC4}" type="datetimeFigureOut">
              <a:rPr lang="de-DE" smtClean="0"/>
              <a:t>25.10.2020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107918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F5244D1A-B4B6-4B48-A15A-7EF13D64BBC4}" type="datetimeFigureOut">
              <a:rPr lang="de-DE" smtClean="0"/>
              <a:t>25.10.2020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109108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F5244D1A-B4B6-4B48-A15A-7EF13D64BBC4}" type="datetimeFigureOut">
              <a:rPr lang="de-DE" smtClean="0"/>
              <a:t>25.10.2020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4AAF107-BA4E-4401-AE74-2A2D9DE470C7}" type="slidenum">
              <a:rPr lang="de-DE" smtClean="0"/>
              <a:t>‹Nr.›</a:t>
            </a:fld>
            <a:endParaRPr lang="de-DE"/>
          </a:p>
        </p:txBody>
      </p:sp>
    </p:spTree>
    <p:extLst>
      <p:ext uri="{BB962C8B-B14F-4D97-AF65-F5344CB8AC3E}">
        <p14:creationId xmlns:p14="http://schemas.microsoft.com/office/powerpoint/2010/main" val="126562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F5244D1A-B4B6-4B48-A15A-7EF13D64BBC4}" type="datetimeFigureOut">
              <a:rPr lang="de-DE" smtClean="0"/>
              <a:t>25.10.2020</a:t>
            </a:fld>
            <a:endParaRPr lang="de-DE"/>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de-DE"/>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24AAF107-BA4E-4401-AE74-2A2D9DE470C7}" type="slidenum">
              <a:rPr lang="de-DE" smtClean="0"/>
              <a:t>‹Nr.›</a:t>
            </a:fld>
            <a:endParaRPr lang="de-DE"/>
          </a:p>
        </p:txBody>
      </p:sp>
    </p:spTree>
    <p:extLst>
      <p:ext uri="{BB962C8B-B14F-4D97-AF65-F5344CB8AC3E}">
        <p14:creationId xmlns:p14="http://schemas.microsoft.com/office/powerpoint/2010/main" val="1172555297"/>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3A4174-574C-4B01-9BD4-1628AD6B0FEF}"/>
              </a:ext>
            </a:extLst>
          </p:cNvPr>
          <p:cNvSpPr>
            <a:spLocks noGrp="1"/>
          </p:cNvSpPr>
          <p:nvPr>
            <p:ph type="ctrTitle"/>
          </p:nvPr>
        </p:nvSpPr>
        <p:spPr>
          <a:xfrm>
            <a:off x="1524000" y="1122363"/>
            <a:ext cx="9144000" cy="1754187"/>
          </a:xfrm>
        </p:spPr>
        <p:txBody>
          <a:bodyPr>
            <a:normAutofit/>
          </a:bodyPr>
          <a:lstStyle/>
          <a:p>
            <a:r>
              <a:rPr lang="de-DE" sz="5400" dirty="0"/>
              <a:t>Das Attentat vom 20. Juli 1944</a:t>
            </a:r>
          </a:p>
        </p:txBody>
      </p:sp>
      <p:sp>
        <p:nvSpPr>
          <p:cNvPr id="3" name="Untertitel 2">
            <a:extLst>
              <a:ext uri="{FF2B5EF4-FFF2-40B4-BE49-F238E27FC236}">
                <a16:creationId xmlns:a16="http://schemas.microsoft.com/office/drawing/2014/main" id="{C791CEE4-6DCB-4095-A7CC-D22DEC1400AB}"/>
              </a:ext>
            </a:extLst>
          </p:cNvPr>
          <p:cNvSpPr>
            <a:spLocks noGrp="1"/>
          </p:cNvSpPr>
          <p:nvPr>
            <p:ph type="subTitle" idx="1"/>
          </p:nvPr>
        </p:nvSpPr>
        <p:spPr>
          <a:xfrm>
            <a:off x="1524000" y="2876550"/>
            <a:ext cx="9144000" cy="2381250"/>
          </a:xfrm>
        </p:spPr>
        <p:txBody>
          <a:bodyPr/>
          <a:lstStyle/>
          <a:p>
            <a:r>
              <a:rPr lang="de-DE" dirty="0"/>
              <a:t>Widerstand gegen den Nationalsozialismus</a:t>
            </a:r>
          </a:p>
        </p:txBody>
      </p:sp>
    </p:spTree>
    <p:extLst>
      <p:ext uri="{BB962C8B-B14F-4D97-AF65-F5344CB8AC3E}">
        <p14:creationId xmlns:p14="http://schemas.microsoft.com/office/powerpoint/2010/main" val="345730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FD8221-41FC-43F8-86FE-3281856F1BE5}"/>
              </a:ext>
            </a:extLst>
          </p:cNvPr>
          <p:cNvSpPr>
            <a:spLocks noGrp="1"/>
          </p:cNvSpPr>
          <p:nvPr>
            <p:ph type="title"/>
          </p:nvPr>
        </p:nvSpPr>
        <p:spPr/>
        <p:txBody>
          <a:bodyPr/>
          <a:lstStyle/>
          <a:p>
            <a:r>
              <a:rPr lang="de-DE" dirty="0"/>
              <a:t>Inhalt </a:t>
            </a:r>
          </a:p>
        </p:txBody>
      </p:sp>
      <p:sp>
        <p:nvSpPr>
          <p:cNvPr id="3" name="Inhaltsplatzhalter 2">
            <a:extLst>
              <a:ext uri="{FF2B5EF4-FFF2-40B4-BE49-F238E27FC236}">
                <a16:creationId xmlns:a16="http://schemas.microsoft.com/office/drawing/2014/main" id="{E9088F63-00F3-41AE-83A6-56F940930144}"/>
              </a:ext>
            </a:extLst>
          </p:cNvPr>
          <p:cNvSpPr>
            <a:spLocks noGrp="1"/>
          </p:cNvSpPr>
          <p:nvPr>
            <p:ph idx="1"/>
          </p:nvPr>
        </p:nvSpPr>
        <p:spPr/>
        <p:txBody>
          <a:bodyPr/>
          <a:lstStyle/>
          <a:p>
            <a:r>
              <a:rPr lang="de-DE" dirty="0"/>
              <a:t>Wer steckte hinter dem Attentat ? </a:t>
            </a:r>
          </a:p>
          <a:p>
            <a:r>
              <a:rPr lang="de-DE" dirty="0"/>
              <a:t>Voraussetzungen</a:t>
            </a:r>
          </a:p>
          <a:p>
            <a:r>
              <a:rPr lang="de-DE" dirty="0"/>
              <a:t>Ablauf </a:t>
            </a:r>
          </a:p>
          <a:p>
            <a:r>
              <a:rPr lang="de-DE" dirty="0"/>
              <a:t>Folgen </a:t>
            </a:r>
          </a:p>
          <a:p>
            <a:r>
              <a:rPr lang="de-DE" dirty="0"/>
              <a:t>Warum agierte die Gruppe 1944 ?</a:t>
            </a:r>
          </a:p>
          <a:p>
            <a:r>
              <a:rPr lang="de-DE" sz="1400" dirty="0"/>
              <a:t>Quellen</a:t>
            </a:r>
            <a:r>
              <a:rPr lang="de-DE" dirty="0"/>
              <a:t> </a:t>
            </a:r>
          </a:p>
        </p:txBody>
      </p:sp>
    </p:spTree>
    <p:extLst>
      <p:ext uri="{BB962C8B-B14F-4D97-AF65-F5344CB8AC3E}">
        <p14:creationId xmlns:p14="http://schemas.microsoft.com/office/powerpoint/2010/main" val="2181983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D71183-1021-4CDE-89F1-D8CED427EBD6}"/>
              </a:ext>
            </a:extLst>
          </p:cNvPr>
          <p:cNvSpPr>
            <a:spLocks noGrp="1"/>
          </p:cNvSpPr>
          <p:nvPr>
            <p:ph type="title"/>
          </p:nvPr>
        </p:nvSpPr>
        <p:spPr/>
        <p:txBody>
          <a:bodyPr/>
          <a:lstStyle/>
          <a:p>
            <a:r>
              <a:rPr lang="de-DE" dirty="0"/>
              <a:t>Wer steckte hinter dem Attentat ?</a:t>
            </a:r>
          </a:p>
        </p:txBody>
      </p:sp>
      <p:sp>
        <p:nvSpPr>
          <p:cNvPr id="3" name="Inhaltsplatzhalter 2">
            <a:extLst>
              <a:ext uri="{FF2B5EF4-FFF2-40B4-BE49-F238E27FC236}">
                <a16:creationId xmlns:a16="http://schemas.microsoft.com/office/drawing/2014/main" id="{A21C7C96-A164-4361-9ECD-1924723039B2}"/>
              </a:ext>
            </a:extLst>
          </p:cNvPr>
          <p:cNvSpPr>
            <a:spLocks noGrp="1"/>
          </p:cNvSpPr>
          <p:nvPr>
            <p:ph idx="1"/>
          </p:nvPr>
        </p:nvSpPr>
        <p:spPr/>
        <p:txBody>
          <a:bodyPr/>
          <a:lstStyle/>
          <a:p>
            <a:r>
              <a:rPr lang="de-DE" dirty="0"/>
              <a:t>Militärischer Widerstand</a:t>
            </a:r>
          </a:p>
          <a:p>
            <a:r>
              <a:rPr lang="de-DE" dirty="0"/>
              <a:t>Einige Akteure: Stauffenberg, </a:t>
            </a:r>
            <a:r>
              <a:rPr lang="de-DE" dirty="0" err="1"/>
              <a:t>Maj</a:t>
            </a:r>
            <a:r>
              <a:rPr lang="de-DE" dirty="0"/>
              <a:t>. A. v. Bussche, </a:t>
            </a:r>
            <a:r>
              <a:rPr lang="de-DE" dirty="0" err="1"/>
              <a:t>Adm</a:t>
            </a:r>
            <a:r>
              <a:rPr lang="de-DE" dirty="0"/>
              <a:t>. W. Canaris, </a:t>
            </a:r>
            <a:r>
              <a:rPr lang="de-DE" dirty="0" err="1"/>
              <a:t>Gen.Oberst</a:t>
            </a:r>
            <a:r>
              <a:rPr lang="de-DE" dirty="0"/>
              <a:t> Fromm, A. Heusinger, F. Olbricht, H. v. Tresckow,… </a:t>
            </a:r>
          </a:p>
          <a:p>
            <a:r>
              <a:rPr lang="de-DE" dirty="0"/>
              <a:t>Eher konservative, teilweise ehemalige regimetreue Militärs </a:t>
            </a:r>
          </a:p>
          <a:p>
            <a:r>
              <a:rPr lang="de-DE" dirty="0"/>
              <a:t>Motive: </a:t>
            </a:r>
          </a:p>
          <a:p>
            <a:pPr>
              <a:buFontTx/>
              <a:buChar char="-"/>
            </a:pPr>
            <a:r>
              <a:rPr lang="de-DE" dirty="0"/>
              <a:t>vermeintlich schlechte militärische Führung während des 2. WK</a:t>
            </a:r>
          </a:p>
          <a:p>
            <a:pPr>
              <a:buFontTx/>
              <a:buChar char="-"/>
            </a:pPr>
            <a:r>
              <a:rPr lang="de-DE" dirty="0"/>
              <a:t>Kriegsverbrechen der Nazis </a:t>
            </a:r>
          </a:p>
          <a:p>
            <a:pPr>
              <a:buFontTx/>
              <a:buChar char="-"/>
            </a:pPr>
            <a:r>
              <a:rPr lang="de-DE" dirty="0"/>
              <a:t>Politische Isolation</a:t>
            </a:r>
          </a:p>
          <a:p>
            <a:pPr marL="0" indent="0">
              <a:buNone/>
            </a:pPr>
            <a:r>
              <a:rPr lang="de-DE" dirty="0"/>
              <a:t> </a:t>
            </a:r>
          </a:p>
        </p:txBody>
      </p:sp>
    </p:spTree>
    <p:extLst>
      <p:ext uri="{BB962C8B-B14F-4D97-AF65-F5344CB8AC3E}">
        <p14:creationId xmlns:p14="http://schemas.microsoft.com/office/powerpoint/2010/main" val="223638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6254F3-F827-4293-9F44-3B4233E5D486}"/>
              </a:ext>
            </a:extLst>
          </p:cNvPr>
          <p:cNvSpPr>
            <a:spLocks noGrp="1"/>
          </p:cNvSpPr>
          <p:nvPr>
            <p:ph type="title"/>
          </p:nvPr>
        </p:nvSpPr>
        <p:spPr/>
        <p:txBody>
          <a:bodyPr/>
          <a:lstStyle/>
          <a:p>
            <a:r>
              <a:rPr lang="de-DE" dirty="0"/>
              <a:t>Voraussetzungen</a:t>
            </a:r>
          </a:p>
        </p:txBody>
      </p:sp>
      <p:sp>
        <p:nvSpPr>
          <p:cNvPr id="3" name="Inhaltsplatzhalter 2">
            <a:extLst>
              <a:ext uri="{FF2B5EF4-FFF2-40B4-BE49-F238E27FC236}">
                <a16:creationId xmlns:a16="http://schemas.microsoft.com/office/drawing/2014/main" id="{6C51654A-9657-4D85-B846-A84C5D519926}"/>
              </a:ext>
            </a:extLst>
          </p:cNvPr>
          <p:cNvSpPr>
            <a:spLocks noGrp="1"/>
          </p:cNvSpPr>
          <p:nvPr>
            <p:ph idx="1"/>
          </p:nvPr>
        </p:nvSpPr>
        <p:spPr/>
        <p:txBody>
          <a:bodyPr/>
          <a:lstStyle/>
          <a:p>
            <a:r>
              <a:rPr lang="de-DE" dirty="0"/>
              <a:t>Stauffenbergs Kontakt zu hohen Militärs mit ähnlichem Widerstandsgedanken </a:t>
            </a:r>
          </a:p>
          <a:p>
            <a:r>
              <a:rPr lang="de-DE" dirty="0"/>
              <a:t>Ernennung Stauffenbergs zum Chef des Allgemeinen Heeresamtes (Zugang zu Hitler) </a:t>
            </a:r>
          </a:p>
          <a:p>
            <a:r>
              <a:rPr lang="de-DE" dirty="0"/>
              <a:t> Unterstützung durch Mittäter, die Sprengstoff, etc. beschafften und bei der Durchführung halfen </a:t>
            </a:r>
          </a:p>
          <a:p>
            <a:r>
              <a:rPr lang="de-DE" dirty="0"/>
              <a:t>Vorbereitungen der Operation „Walküre“, um bei einem erfolgreichen Anschlag, die Macht im Reich zu übernehmen</a:t>
            </a:r>
          </a:p>
          <a:p>
            <a:endParaRPr lang="de-DE" dirty="0"/>
          </a:p>
          <a:p>
            <a:endParaRPr lang="de-DE" dirty="0"/>
          </a:p>
        </p:txBody>
      </p:sp>
    </p:spTree>
    <p:extLst>
      <p:ext uri="{BB962C8B-B14F-4D97-AF65-F5344CB8AC3E}">
        <p14:creationId xmlns:p14="http://schemas.microsoft.com/office/powerpoint/2010/main" val="323941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8ABCCC-D69B-4DF8-9ED7-C99DD48546A8}"/>
              </a:ext>
            </a:extLst>
          </p:cNvPr>
          <p:cNvSpPr>
            <a:spLocks noGrp="1"/>
          </p:cNvSpPr>
          <p:nvPr>
            <p:ph type="title"/>
          </p:nvPr>
        </p:nvSpPr>
        <p:spPr/>
        <p:txBody>
          <a:bodyPr/>
          <a:lstStyle/>
          <a:p>
            <a:r>
              <a:rPr lang="de-DE" dirty="0"/>
              <a:t>Ablauf </a:t>
            </a:r>
          </a:p>
        </p:txBody>
      </p:sp>
      <p:sp>
        <p:nvSpPr>
          <p:cNvPr id="3" name="Inhaltsplatzhalter 2">
            <a:extLst>
              <a:ext uri="{FF2B5EF4-FFF2-40B4-BE49-F238E27FC236}">
                <a16:creationId xmlns:a16="http://schemas.microsoft.com/office/drawing/2014/main" id="{B95D657E-C5DE-4382-912F-6F5FD6969215}"/>
              </a:ext>
            </a:extLst>
          </p:cNvPr>
          <p:cNvSpPr>
            <a:spLocks noGrp="1"/>
          </p:cNvSpPr>
          <p:nvPr>
            <p:ph idx="1"/>
          </p:nvPr>
        </p:nvSpPr>
        <p:spPr/>
        <p:txBody>
          <a:bodyPr/>
          <a:lstStyle/>
          <a:p>
            <a:r>
              <a:rPr lang="de-DE" dirty="0"/>
              <a:t>Stauffenberg und sein Adjutant reisen am 20. Juli 1944 von Berlin nach Ostpreußen zum Führerhauptquartier </a:t>
            </a:r>
          </a:p>
          <a:p>
            <a:r>
              <a:rPr lang="de-DE" dirty="0"/>
              <a:t>Sie haben chemische Zünder und 2 Kilogramm Plastiksprengstoff im Gepäck </a:t>
            </a:r>
          </a:p>
          <a:p>
            <a:r>
              <a:rPr lang="de-DE" dirty="0"/>
              <a:t>Die Besprechung wurde spontan vorverlegt woraufhin Stauffenberg und sein Adjutant nur einen der 2 Kilo Sprengstoff scharf machen konnte – dabei machte er aber den Fehler, nur die Hälfte der vorgesehenen Menge in die Aktentasche zu packen und platzierte auch nur diese im Besprechungsraum </a:t>
            </a:r>
          </a:p>
          <a:p>
            <a:r>
              <a:rPr lang="de-DE" dirty="0"/>
              <a:t>Stauffenberg verließ den Raum unter einem Vorwand und beobachtete die Detonation von außerhalb </a:t>
            </a:r>
          </a:p>
          <a:p>
            <a:r>
              <a:rPr lang="de-DE" dirty="0"/>
              <a:t>Danach verließ er das Gelände kurz vor der Abriegelung und flog zurück nach Berlin </a:t>
            </a:r>
          </a:p>
        </p:txBody>
      </p:sp>
    </p:spTree>
    <p:extLst>
      <p:ext uri="{BB962C8B-B14F-4D97-AF65-F5344CB8AC3E}">
        <p14:creationId xmlns:p14="http://schemas.microsoft.com/office/powerpoint/2010/main" val="296059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A2D41F-E797-4D2F-918A-91FD70920849}"/>
              </a:ext>
            </a:extLst>
          </p:cNvPr>
          <p:cNvSpPr>
            <a:spLocks noGrp="1"/>
          </p:cNvSpPr>
          <p:nvPr>
            <p:ph type="title"/>
          </p:nvPr>
        </p:nvSpPr>
        <p:spPr/>
        <p:txBody>
          <a:bodyPr/>
          <a:lstStyle/>
          <a:p>
            <a:r>
              <a:rPr lang="de-DE" dirty="0"/>
              <a:t>Folgen</a:t>
            </a:r>
          </a:p>
        </p:txBody>
      </p:sp>
      <p:sp>
        <p:nvSpPr>
          <p:cNvPr id="3" name="Inhaltsplatzhalter 2">
            <a:extLst>
              <a:ext uri="{FF2B5EF4-FFF2-40B4-BE49-F238E27FC236}">
                <a16:creationId xmlns:a16="http://schemas.microsoft.com/office/drawing/2014/main" id="{05D85FCD-9548-49DD-835F-E94A0433D528}"/>
              </a:ext>
            </a:extLst>
          </p:cNvPr>
          <p:cNvSpPr>
            <a:spLocks noGrp="1"/>
          </p:cNvSpPr>
          <p:nvPr>
            <p:ph idx="1"/>
          </p:nvPr>
        </p:nvSpPr>
        <p:spPr/>
        <p:txBody>
          <a:bodyPr/>
          <a:lstStyle/>
          <a:p>
            <a:r>
              <a:rPr lang="de-DE" dirty="0"/>
              <a:t>Keine direkte politische Veränderung des Systems, da Nazifunktionäre die Operation „Walküre“ rückgängig machen konnten und Maßnahmen gegen die Aufständischen eingeleitet haben </a:t>
            </a:r>
          </a:p>
          <a:p>
            <a:r>
              <a:rPr lang="de-DE" dirty="0"/>
              <a:t>Rund 600 Verhaftungen durch die Gestapo (Sonderkommission „20. Juli“) </a:t>
            </a:r>
          </a:p>
          <a:p>
            <a:r>
              <a:rPr lang="de-DE" dirty="0"/>
              <a:t>150 – 200 Todesurteile und Hinrichtungen von vermeintlichen Tätern und Mitwissern </a:t>
            </a:r>
          </a:p>
          <a:p>
            <a:r>
              <a:rPr lang="de-DE" dirty="0"/>
              <a:t>Sippenhaft für ungefähr 300 Familienangehörige der Widerständischen</a:t>
            </a:r>
          </a:p>
          <a:p>
            <a:endParaRPr lang="de-DE" dirty="0"/>
          </a:p>
        </p:txBody>
      </p:sp>
    </p:spTree>
    <p:extLst>
      <p:ext uri="{BB962C8B-B14F-4D97-AF65-F5344CB8AC3E}">
        <p14:creationId xmlns:p14="http://schemas.microsoft.com/office/powerpoint/2010/main" val="3942953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F4F381-F424-4F31-A5D2-83E5C8C04205}"/>
              </a:ext>
            </a:extLst>
          </p:cNvPr>
          <p:cNvSpPr>
            <a:spLocks noGrp="1"/>
          </p:cNvSpPr>
          <p:nvPr>
            <p:ph type="title"/>
          </p:nvPr>
        </p:nvSpPr>
        <p:spPr/>
        <p:txBody>
          <a:bodyPr>
            <a:normAutofit/>
          </a:bodyPr>
          <a:lstStyle/>
          <a:p>
            <a:r>
              <a:rPr lang="de-DE" sz="4000" dirty="0"/>
              <a:t>Warum agierte die Gruppe erst 1944 ?</a:t>
            </a:r>
          </a:p>
        </p:txBody>
      </p:sp>
      <p:sp>
        <p:nvSpPr>
          <p:cNvPr id="3" name="Inhaltsplatzhalter 2">
            <a:extLst>
              <a:ext uri="{FF2B5EF4-FFF2-40B4-BE49-F238E27FC236}">
                <a16:creationId xmlns:a16="http://schemas.microsoft.com/office/drawing/2014/main" id="{0F82FBFD-797E-44DB-87C2-1237C66F78BE}"/>
              </a:ext>
            </a:extLst>
          </p:cNvPr>
          <p:cNvSpPr>
            <a:spLocks noGrp="1"/>
          </p:cNvSpPr>
          <p:nvPr>
            <p:ph idx="1"/>
          </p:nvPr>
        </p:nvSpPr>
        <p:spPr/>
        <p:txBody>
          <a:bodyPr/>
          <a:lstStyle/>
          <a:p>
            <a:r>
              <a:rPr lang="de-DE" dirty="0"/>
              <a:t>Die aufständischen Militärs waren grundlegend konservativ eingestellt und entwickelten erst später eine Abneigung gegen da verbrecherische Regime </a:t>
            </a:r>
          </a:p>
          <a:p>
            <a:r>
              <a:rPr lang="de-DE" dirty="0"/>
              <a:t>Die Soldaten fühlten sich lange dem Eid verpflichtet, den sie auf Hitler geschworen haben </a:t>
            </a:r>
          </a:p>
          <a:p>
            <a:r>
              <a:rPr lang="de-DE" dirty="0"/>
              <a:t>Die soziale und politische Situation ließ es vor 1944 (1939) noch nicht zu Hitler zu töten, da das deutsche Volk größtenteils auf seiner Seite stand und es so schien, als würde er auch ohne Krieg politische Erfolge erzielen </a:t>
            </a:r>
          </a:p>
        </p:txBody>
      </p:sp>
    </p:spTree>
    <p:extLst>
      <p:ext uri="{BB962C8B-B14F-4D97-AF65-F5344CB8AC3E}">
        <p14:creationId xmlns:p14="http://schemas.microsoft.com/office/powerpoint/2010/main" val="89290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98F979-B246-4732-B7C5-427DCDFFC928}"/>
              </a:ext>
            </a:extLst>
          </p:cNvPr>
          <p:cNvSpPr>
            <a:spLocks noGrp="1"/>
          </p:cNvSpPr>
          <p:nvPr>
            <p:ph type="title"/>
          </p:nvPr>
        </p:nvSpPr>
        <p:spPr/>
        <p:txBody>
          <a:bodyPr/>
          <a:lstStyle/>
          <a:p>
            <a:r>
              <a:rPr lang="de-DE" dirty="0"/>
              <a:t>Quellen </a:t>
            </a:r>
          </a:p>
        </p:txBody>
      </p:sp>
      <p:sp>
        <p:nvSpPr>
          <p:cNvPr id="3" name="Inhaltsplatzhalter 2">
            <a:extLst>
              <a:ext uri="{FF2B5EF4-FFF2-40B4-BE49-F238E27FC236}">
                <a16:creationId xmlns:a16="http://schemas.microsoft.com/office/drawing/2014/main" id="{B34636FC-C7E1-4C39-8CFD-69E05318C11B}"/>
              </a:ext>
            </a:extLst>
          </p:cNvPr>
          <p:cNvSpPr>
            <a:spLocks noGrp="1"/>
          </p:cNvSpPr>
          <p:nvPr>
            <p:ph idx="1"/>
          </p:nvPr>
        </p:nvSpPr>
        <p:spPr/>
        <p:txBody>
          <a:bodyPr/>
          <a:lstStyle/>
          <a:p>
            <a:r>
              <a:rPr lang="de-DE" dirty="0"/>
              <a:t>Heft der politischen Bildung: „Widerstand gegen den Nationalsozialismus“</a:t>
            </a:r>
          </a:p>
          <a:p>
            <a:r>
              <a:rPr lang="de-DE" dirty="0"/>
              <a:t>Wikipedia: „Attentat vom 20. Juli 1944“ </a:t>
            </a:r>
          </a:p>
          <a:p>
            <a:r>
              <a:rPr lang="de-DE" dirty="0"/>
              <a:t>Wikipedia: „Personen des 20. Juli 1944“ </a:t>
            </a:r>
          </a:p>
          <a:p>
            <a:r>
              <a:rPr lang="de-DE" dirty="0"/>
              <a:t>http://www.geschichte-lexikon.de/stauffenberg-attentat.php</a:t>
            </a:r>
          </a:p>
          <a:p>
            <a:r>
              <a:rPr lang="de-DE" dirty="0"/>
              <a:t>https://www.lpb-bw.de/stauffenberg-attentat/</a:t>
            </a:r>
          </a:p>
          <a:p>
            <a:endParaRPr lang="de-DE" dirty="0"/>
          </a:p>
        </p:txBody>
      </p:sp>
    </p:spTree>
    <p:extLst>
      <p:ext uri="{BB962C8B-B14F-4D97-AF65-F5344CB8AC3E}">
        <p14:creationId xmlns:p14="http://schemas.microsoft.com/office/powerpoint/2010/main" val="24645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32B5285-6130-4FB9-B95E-25C70BD50F6D}"/>
              </a:ext>
            </a:extLst>
          </p:cNvPr>
          <p:cNvSpPr>
            <a:spLocks noGrp="1"/>
          </p:cNvSpPr>
          <p:nvPr>
            <p:ph type="ctrTitle"/>
          </p:nvPr>
        </p:nvSpPr>
        <p:spPr>
          <a:xfrm>
            <a:off x="1261872" y="2705100"/>
            <a:ext cx="9418320" cy="1447800"/>
          </a:xfrm>
        </p:spPr>
        <p:txBody>
          <a:bodyPr>
            <a:normAutofit/>
          </a:bodyPr>
          <a:lstStyle/>
          <a:p>
            <a:r>
              <a:rPr lang="de-DE" sz="4000" dirty="0"/>
              <a:t>Das Attentat vom 20. Juli 1944  </a:t>
            </a:r>
          </a:p>
        </p:txBody>
      </p:sp>
      <p:sp>
        <p:nvSpPr>
          <p:cNvPr id="5" name="Untertitel 4">
            <a:extLst>
              <a:ext uri="{FF2B5EF4-FFF2-40B4-BE49-F238E27FC236}">
                <a16:creationId xmlns:a16="http://schemas.microsoft.com/office/drawing/2014/main" id="{784E2410-38BB-47ED-B977-CBA0AB23A7CC}"/>
              </a:ext>
            </a:extLst>
          </p:cNvPr>
          <p:cNvSpPr>
            <a:spLocks noGrp="1"/>
          </p:cNvSpPr>
          <p:nvPr>
            <p:ph type="subTitle" idx="1"/>
          </p:nvPr>
        </p:nvSpPr>
        <p:spPr>
          <a:xfrm>
            <a:off x="1261872" y="4152900"/>
            <a:ext cx="9418320" cy="2339340"/>
          </a:xfrm>
        </p:spPr>
        <p:txBody>
          <a:bodyPr>
            <a:normAutofit/>
          </a:bodyPr>
          <a:lstStyle/>
          <a:p>
            <a:r>
              <a:rPr lang="de-DE" sz="1800" dirty="0" err="1"/>
              <a:t>by</a:t>
            </a:r>
            <a:r>
              <a:rPr lang="de-DE" sz="1800" dirty="0"/>
              <a:t> </a:t>
            </a:r>
            <a:r>
              <a:rPr lang="de-DE" sz="1800" i="1" dirty="0"/>
              <a:t>Tilman Bentz</a:t>
            </a:r>
          </a:p>
        </p:txBody>
      </p:sp>
      <p:sp>
        <p:nvSpPr>
          <p:cNvPr id="7" name="Textfeld 6">
            <a:extLst>
              <a:ext uri="{FF2B5EF4-FFF2-40B4-BE49-F238E27FC236}">
                <a16:creationId xmlns:a16="http://schemas.microsoft.com/office/drawing/2014/main" id="{FA6AB14D-23F1-410F-9413-2B2873393879}"/>
              </a:ext>
            </a:extLst>
          </p:cNvPr>
          <p:cNvSpPr txBox="1"/>
          <p:nvPr/>
        </p:nvSpPr>
        <p:spPr>
          <a:xfrm>
            <a:off x="1261872" y="1302376"/>
            <a:ext cx="2093886" cy="923330"/>
          </a:xfrm>
          <a:prstGeom prst="rect">
            <a:avLst/>
          </a:prstGeom>
          <a:noFill/>
        </p:spPr>
        <p:txBody>
          <a:bodyPr wrap="square">
            <a:spAutoFit/>
          </a:bodyPr>
          <a:lstStyle/>
          <a:p>
            <a:r>
              <a:rPr lang="de-DE" sz="5400" dirty="0"/>
              <a:t>Ende</a:t>
            </a:r>
            <a:r>
              <a:rPr lang="de-DE" dirty="0"/>
              <a:t>. </a:t>
            </a:r>
          </a:p>
        </p:txBody>
      </p:sp>
    </p:spTree>
    <p:extLst>
      <p:ext uri="{BB962C8B-B14F-4D97-AF65-F5344CB8AC3E}">
        <p14:creationId xmlns:p14="http://schemas.microsoft.com/office/powerpoint/2010/main" val="786269691"/>
      </p:ext>
    </p:extLst>
  </p:cSld>
  <p:clrMapOvr>
    <a:masterClrMapping/>
  </p:clrMapOvr>
</p:sld>
</file>

<file path=ppt/theme/theme1.xml><?xml version="1.0" encoding="utf-8"?>
<a:theme xmlns:a="http://schemas.openxmlformats.org/drawingml/2006/main" name="Aussicht">
  <a:themeElements>
    <a:clrScheme name="Aussicht">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Aussicht">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sicht">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Aussicht</Template>
  <TotalTime>0</TotalTime>
  <Words>454</Words>
  <Application>Microsoft Office PowerPoint</Application>
  <PresentationFormat>Breitbild</PresentationFormat>
  <Paragraphs>47</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Century Schoolbook</vt:lpstr>
      <vt:lpstr>Wingdings 2</vt:lpstr>
      <vt:lpstr>Aussicht</vt:lpstr>
      <vt:lpstr>Das Attentat vom 20. Juli 1944</vt:lpstr>
      <vt:lpstr>Inhalt </vt:lpstr>
      <vt:lpstr>Wer steckte hinter dem Attentat ?</vt:lpstr>
      <vt:lpstr>Voraussetzungen</vt:lpstr>
      <vt:lpstr>Ablauf </vt:lpstr>
      <vt:lpstr>Folgen</vt:lpstr>
      <vt:lpstr>Warum agierte die Gruppe erst 1944 ?</vt:lpstr>
      <vt:lpstr>Quellen </vt:lpstr>
      <vt:lpstr>Das Attentat vom 20. Juli 1944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Attentat vom 20. Juli 1944</dc:title>
  <dc:creator>Tilman Bentz</dc:creator>
  <cp:lastModifiedBy>Tilman Bentz</cp:lastModifiedBy>
  <cp:revision>13</cp:revision>
  <dcterms:created xsi:type="dcterms:W3CDTF">2020-10-25T20:57:44Z</dcterms:created>
  <dcterms:modified xsi:type="dcterms:W3CDTF">2020-10-26T16:43:14Z</dcterms:modified>
</cp:coreProperties>
</file>