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5" r:id="rId3"/>
    <p:sldId id="258" r:id="rId4"/>
    <p:sldId id="259" r:id="rId5"/>
    <p:sldId id="271" r:id="rId6"/>
    <p:sldId id="266" r:id="rId7"/>
    <p:sldId id="267" r:id="rId8"/>
    <p:sldId id="272" r:id="rId9"/>
    <p:sldId id="273" r:id="rId10"/>
    <p:sldId id="260" r:id="rId11"/>
    <p:sldId id="276" r:id="rId12"/>
    <p:sldId id="270" r:id="rId13"/>
    <p:sldId id="261" r:id="rId14"/>
    <p:sldId id="268" r:id="rId15"/>
    <p:sldId id="262" r:id="rId16"/>
    <p:sldId id="269" r:id="rId17"/>
    <p:sldId id="274" r:id="rId18"/>
    <p:sldId id="282" r:id="rId19"/>
    <p:sldId id="263" r:id="rId20"/>
    <p:sldId id="264" r:id="rId21"/>
    <p:sldId id="265" r:id="rId22"/>
    <p:sldId id="277" r:id="rId23"/>
    <p:sldId id="283" r:id="rId24"/>
    <p:sldId id="280" r:id="rId25"/>
    <p:sldId id="278" r:id="rId26"/>
    <p:sldId id="279" r:id="rId27"/>
    <p:sldId id="28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CD2A3-DB0D-B248-B3FF-31B87D5B6AB6}" v="309" dt="2021-01-06T19:00:22.56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65"/>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ke.Thomas" userId="e1697e98-0fb2-4693-85eb-112f2a2bdb0f" providerId="ADAL" clId="{E2DCD2A3-DB0D-B248-B3FF-31B87D5B6AB6}"/>
    <pc:docChg chg="undo custSel mod addSld delSld modSld sldOrd">
      <pc:chgData name="Hanke.Thomas" userId="e1697e98-0fb2-4693-85eb-112f2a2bdb0f" providerId="ADAL" clId="{E2DCD2A3-DB0D-B248-B3FF-31B87D5B6AB6}" dt="2021-01-06T19:04:12.917" v="781" actId="113"/>
      <pc:docMkLst>
        <pc:docMk/>
      </pc:docMkLst>
      <pc:sldChg chg="modSp mod">
        <pc:chgData name="Hanke.Thomas" userId="e1697e98-0fb2-4693-85eb-112f2a2bdb0f" providerId="ADAL" clId="{E2DCD2A3-DB0D-B248-B3FF-31B87D5B6AB6}" dt="2021-01-06T17:45:47.655" v="248" actId="20577"/>
        <pc:sldMkLst>
          <pc:docMk/>
          <pc:sldMk cId="2679558973" sldId="261"/>
        </pc:sldMkLst>
        <pc:spChg chg="mod">
          <ac:chgData name="Hanke.Thomas" userId="e1697e98-0fb2-4693-85eb-112f2a2bdb0f" providerId="ADAL" clId="{E2DCD2A3-DB0D-B248-B3FF-31B87D5B6AB6}" dt="2021-01-06T17:45:47.655" v="248" actId="20577"/>
          <ac:spMkLst>
            <pc:docMk/>
            <pc:sldMk cId="2679558973" sldId="261"/>
            <ac:spMk id="3" creationId="{EEED237C-1420-A949-8D38-855396C464D0}"/>
          </ac:spMkLst>
        </pc:spChg>
      </pc:sldChg>
      <pc:sldChg chg="modSp mod">
        <pc:chgData name="Hanke.Thomas" userId="e1697e98-0fb2-4693-85eb-112f2a2bdb0f" providerId="ADAL" clId="{E2DCD2A3-DB0D-B248-B3FF-31B87D5B6AB6}" dt="2021-01-06T18:51:29.482" v="647" actId="20577"/>
        <pc:sldMkLst>
          <pc:docMk/>
          <pc:sldMk cId="3093214232" sldId="271"/>
        </pc:sldMkLst>
        <pc:spChg chg="mod">
          <ac:chgData name="Hanke.Thomas" userId="e1697e98-0fb2-4693-85eb-112f2a2bdb0f" providerId="ADAL" clId="{E2DCD2A3-DB0D-B248-B3FF-31B87D5B6AB6}" dt="2021-01-06T18:51:29.482" v="647" actId="20577"/>
          <ac:spMkLst>
            <pc:docMk/>
            <pc:sldMk cId="3093214232" sldId="271"/>
            <ac:spMk id="3" creationId="{39823D01-DA09-1A4F-ADC8-CF1FB72E0072}"/>
          </ac:spMkLst>
        </pc:spChg>
      </pc:sldChg>
      <pc:sldChg chg="addSp modSp mod">
        <pc:chgData name="Hanke.Thomas" userId="e1697e98-0fb2-4693-85eb-112f2a2bdb0f" providerId="ADAL" clId="{E2DCD2A3-DB0D-B248-B3FF-31B87D5B6AB6}" dt="2021-01-06T18:47:16.822" v="624" actId="20577"/>
        <pc:sldMkLst>
          <pc:docMk/>
          <pc:sldMk cId="2163875644" sldId="274"/>
        </pc:sldMkLst>
        <pc:spChg chg="add mod">
          <ac:chgData name="Hanke.Thomas" userId="e1697e98-0fb2-4693-85eb-112f2a2bdb0f" providerId="ADAL" clId="{E2DCD2A3-DB0D-B248-B3FF-31B87D5B6AB6}" dt="2021-01-06T18:47:16.822" v="624" actId="20577"/>
          <ac:spMkLst>
            <pc:docMk/>
            <pc:sldMk cId="2163875644" sldId="274"/>
            <ac:spMk id="3" creationId="{7571A82D-9A24-5141-87DF-762C18275652}"/>
          </ac:spMkLst>
        </pc:spChg>
      </pc:sldChg>
      <pc:sldChg chg="addSp delSp modSp new mod">
        <pc:chgData name="Hanke.Thomas" userId="e1697e98-0fb2-4693-85eb-112f2a2bdb0f" providerId="ADAL" clId="{E2DCD2A3-DB0D-B248-B3FF-31B87D5B6AB6}" dt="2021-01-06T17:10:16.505" v="247"/>
        <pc:sldMkLst>
          <pc:docMk/>
          <pc:sldMk cId="2028949000" sldId="278"/>
        </pc:sldMkLst>
        <pc:spChg chg="mod">
          <ac:chgData name="Hanke.Thomas" userId="e1697e98-0fb2-4693-85eb-112f2a2bdb0f" providerId="ADAL" clId="{E2DCD2A3-DB0D-B248-B3FF-31B87D5B6AB6}" dt="2021-01-06T15:33:21.881" v="64" actId="20577"/>
          <ac:spMkLst>
            <pc:docMk/>
            <pc:sldMk cId="2028949000" sldId="278"/>
            <ac:spMk id="2" creationId="{5A6BB263-BE63-094E-93AD-37C8F9BCF8D4}"/>
          </ac:spMkLst>
        </pc:spChg>
        <pc:spChg chg="del mod">
          <ac:chgData name="Hanke.Thomas" userId="e1697e98-0fb2-4693-85eb-112f2a2bdb0f" providerId="ADAL" clId="{E2DCD2A3-DB0D-B248-B3FF-31B87D5B6AB6}" dt="2021-01-06T15:36:05.814" v="67"/>
          <ac:spMkLst>
            <pc:docMk/>
            <pc:sldMk cId="2028949000" sldId="278"/>
            <ac:spMk id="3" creationId="{E1393F59-F63A-E744-B38A-48AD12FC4B69}"/>
          </ac:spMkLst>
        </pc:spChg>
        <pc:spChg chg="add mod">
          <ac:chgData name="Hanke.Thomas" userId="e1697e98-0fb2-4693-85eb-112f2a2bdb0f" providerId="ADAL" clId="{E2DCD2A3-DB0D-B248-B3FF-31B87D5B6AB6}" dt="2021-01-06T15:37:08.338" v="68" actId="11529"/>
          <ac:spMkLst>
            <pc:docMk/>
            <pc:sldMk cId="2028949000" sldId="278"/>
            <ac:spMk id="5" creationId="{BF80C312-690C-B449-881D-BF725C0BBDE7}"/>
          </ac:spMkLst>
        </pc:spChg>
        <pc:spChg chg="add del mod">
          <ac:chgData name="Hanke.Thomas" userId="e1697e98-0fb2-4693-85eb-112f2a2bdb0f" providerId="ADAL" clId="{E2DCD2A3-DB0D-B248-B3FF-31B87D5B6AB6}" dt="2021-01-06T15:47:26.041" v="111" actId="21"/>
          <ac:spMkLst>
            <pc:docMk/>
            <pc:sldMk cId="2028949000" sldId="278"/>
            <ac:spMk id="6" creationId="{F91693E9-4892-6849-A528-F399B1DC9618}"/>
          </ac:spMkLst>
        </pc:spChg>
        <pc:spChg chg="add mod">
          <ac:chgData name="Hanke.Thomas" userId="e1697e98-0fb2-4693-85eb-112f2a2bdb0f" providerId="ADAL" clId="{E2DCD2A3-DB0D-B248-B3FF-31B87D5B6AB6}" dt="2021-01-06T15:59:01.276" v="244" actId="767"/>
          <ac:spMkLst>
            <pc:docMk/>
            <pc:sldMk cId="2028949000" sldId="278"/>
            <ac:spMk id="7" creationId="{9D91AD75-4FB9-624E-BD0F-F91417CBBA6D}"/>
          </ac:spMkLst>
        </pc:spChg>
        <pc:spChg chg="add">
          <ac:chgData name="Hanke.Thomas" userId="e1697e98-0fb2-4693-85eb-112f2a2bdb0f" providerId="ADAL" clId="{E2DCD2A3-DB0D-B248-B3FF-31B87D5B6AB6}" dt="2021-01-06T17:09:59.718" v="245" actId="11529"/>
          <ac:spMkLst>
            <pc:docMk/>
            <pc:sldMk cId="2028949000" sldId="278"/>
            <ac:spMk id="8" creationId="{46A30938-1974-7540-956D-A9ACE287CCED}"/>
          </ac:spMkLst>
        </pc:spChg>
        <pc:spChg chg="add mod">
          <ac:chgData name="Hanke.Thomas" userId="e1697e98-0fb2-4693-85eb-112f2a2bdb0f" providerId="ADAL" clId="{E2DCD2A3-DB0D-B248-B3FF-31B87D5B6AB6}" dt="2021-01-06T17:10:16.505" v="247"/>
          <ac:spMkLst>
            <pc:docMk/>
            <pc:sldMk cId="2028949000" sldId="278"/>
            <ac:spMk id="9" creationId="{786F7C3D-0986-034E-A207-3753D600906D}"/>
          </ac:spMkLst>
        </pc:spChg>
        <pc:graphicFrameChg chg="add mod">
          <ac:chgData name="Hanke.Thomas" userId="e1697e98-0fb2-4693-85eb-112f2a2bdb0f" providerId="ADAL" clId="{E2DCD2A3-DB0D-B248-B3FF-31B87D5B6AB6}" dt="2021-01-06T15:58:48.082" v="243"/>
          <ac:graphicFrameMkLst>
            <pc:docMk/>
            <pc:sldMk cId="2028949000" sldId="278"/>
            <ac:graphicFrameMk id="4" creationId="{22523900-242C-9F43-A685-A6A89582270A}"/>
          </ac:graphicFrameMkLst>
        </pc:graphicFrameChg>
      </pc:sldChg>
      <pc:sldChg chg="new del ord">
        <pc:chgData name="Hanke.Thomas" userId="e1697e98-0fb2-4693-85eb-112f2a2bdb0f" providerId="ADAL" clId="{E2DCD2A3-DB0D-B248-B3FF-31B87D5B6AB6}" dt="2021-01-06T15:32:49.340" v="6" actId="2696"/>
        <pc:sldMkLst>
          <pc:docMk/>
          <pc:sldMk cId="3914743904" sldId="278"/>
        </pc:sldMkLst>
      </pc:sldChg>
      <pc:sldChg chg="addSp delSp modSp new mod">
        <pc:chgData name="Hanke.Thomas" userId="e1697e98-0fb2-4693-85eb-112f2a2bdb0f" providerId="ADAL" clId="{E2DCD2A3-DB0D-B248-B3FF-31B87D5B6AB6}" dt="2021-01-06T15:48:48.881" v="122"/>
        <pc:sldMkLst>
          <pc:docMk/>
          <pc:sldMk cId="2971076210" sldId="279"/>
        </pc:sldMkLst>
        <pc:spChg chg="add del mod">
          <ac:chgData name="Hanke.Thomas" userId="e1697e98-0fb2-4693-85eb-112f2a2bdb0f" providerId="ADAL" clId="{E2DCD2A3-DB0D-B248-B3FF-31B87D5B6AB6}" dt="2021-01-06T15:48:48.881" v="122"/>
          <ac:spMkLst>
            <pc:docMk/>
            <pc:sldMk cId="2971076210" sldId="279"/>
            <ac:spMk id="2" creationId="{B66F4197-73FA-864E-A00F-FC0ABC70935A}"/>
          </ac:spMkLst>
        </pc:spChg>
        <pc:spChg chg="add mod">
          <ac:chgData name="Hanke.Thomas" userId="e1697e98-0fb2-4693-85eb-112f2a2bdb0f" providerId="ADAL" clId="{E2DCD2A3-DB0D-B248-B3FF-31B87D5B6AB6}" dt="2021-01-06T15:48:37.330" v="120" actId="113"/>
          <ac:spMkLst>
            <pc:docMk/>
            <pc:sldMk cId="2971076210" sldId="279"/>
            <ac:spMk id="3" creationId="{81502FE0-E8C8-ED4D-8319-7F6CA8DAC384}"/>
          </ac:spMkLst>
        </pc:spChg>
      </pc:sldChg>
      <pc:sldChg chg="addSp delSp modSp new mod">
        <pc:chgData name="Hanke.Thomas" userId="e1697e98-0fb2-4693-85eb-112f2a2bdb0f" providerId="ADAL" clId="{E2DCD2A3-DB0D-B248-B3FF-31B87D5B6AB6}" dt="2021-01-06T19:02:27.212" v="749" actId="1076"/>
        <pc:sldMkLst>
          <pc:docMk/>
          <pc:sldMk cId="2118336061" sldId="280"/>
        </pc:sldMkLst>
        <pc:spChg chg="mod">
          <ac:chgData name="Hanke.Thomas" userId="e1697e98-0fb2-4693-85eb-112f2a2bdb0f" providerId="ADAL" clId="{E2DCD2A3-DB0D-B248-B3FF-31B87D5B6AB6}" dt="2021-01-06T15:55:42.502" v="233" actId="20577"/>
          <ac:spMkLst>
            <pc:docMk/>
            <pc:sldMk cId="2118336061" sldId="280"/>
            <ac:spMk id="2" creationId="{8AF574DC-C87B-1B41-A094-C03F49A215FB}"/>
          </ac:spMkLst>
        </pc:spChg>
        <pc:spChg chg="add del mod">
          <ac:chgData name="Hanke.Thomas" userId="e1697e98-0fb2-4693-85eb-112f2a2bdb0f" providerId="ADAL" clId="{E2DCD2A3-DB0D-B248-B3FF-31B87D5B6AB6}" dt="2021-01-06T15:52:51.111" v="209" actId="20577"/>
          <ac:spMkLst>
            <pc:docMk/>
            <pc:sldMk cId="2118336061" sldId="280"/>
            <ac:spMk id="3" creationId="{DA882E54-A495-A340-A772-7DC735C235AA}"/>
          </ac:spMkLst>
        </pc:spChg>
        <pc:spChg chg="add del mod">
          <ac:chgData name="Hanke.Thomas" userId="e1697e98-0fb2-4693-85eb-112f2a2bdb0f" providerId="ADAL" clId="{E2DCD2A3-DB0D-B248-B3FF-31B87D5B6AB6}" dt="2021-01-06T15:51:11.237" v="169"/>
          <ac:spMkLst>
            <pc:docMk/>
            <pc:sldMk cId="2118336061" sldId="280"/>
            <ac:spMk id="6" creationId="{06A284DA-AAA7-7D4E-B37B-79A7E9543577}"/>
          </ac:spMkLst>
        </pc:spChg>
        <pc:spChg chg="add del mod">
          <ac:chgData name="Hanke.Thomas" userId="e1697e98-0fb2-4693-85eb-112f2a2bdb0f" providerId="ADAL" clId="{E2DCD2A3-DB0D-B248-B3FF-31B87D5B6AB6}" dt="2021-01-06T15:51:11.237" v="169"/>
          <ac:spMkLst>
            <pc:docMk/>
            <pc:sldMk cId="2118336061" sldId="280"/>
            <ac:spMk id="7" creationId="{4EA73E02-B138-544C-85F9-9C45ED0FD2C4}"/>
          </ac:spMkLst>
        </pc:spChg>
        <pc:spChg chg="add mod">
          <ac:chgData name="Hanke.Thomas" userId="e1697e98-0fb2-4693-85eb-112f2a2bdb0f" providerId="ADAL" clId="{E2DCD2A3-DB0D-B248-B3FF-31B87D5B6AB6}" dt="2021-01-06T15:53:04.696" v="212"/>
          <ac:spMkLst>
            <pc:docMk/>
            <pc:sldMk cId="2118336061" sldId="280"/>
            <ac:spMk id="8" creationId="{2B547195-84AF-3E4E-8992-8E43DF13EEED}"/>
          </ac:spMkLst>
        </pc:spChg>
        <pc:spChg chg="add del mod">
          <ac:chgData name="Hanke.Thomas" userId="e1697e98-0fb2-4693-85eb-112f2a2bdb0f" providerId="ADAL" clId="{E2DCD2A3-DB0D-B248-B3FF-31B87D5B6AB6}" dt="2021-01-06T15:54:41.074" v="229"/>
          <ac:spMkLst>
            <pc:docMk/>
            <pc:sldMk cId="2118336061" sldId="280"/>
            <ac:spMk id="9" creationId="{A7140763-7F92-5D41-AB71-EA1EF8A30E25}"/>
          </ac:spMkLst>
        </pc:spChg>
        <pc:spChg chg="add mod">
          <ac:chgData name="Hanke.Thomas" userId="e1697e98-0fb2-4693-85eb-112f2a2bdb0f" providerId="ADAL" clId="{E2DCD2A3-DB0D-B248-B3FF-31B87D5B6AB6}" dt="2021-01-06T19:02:22.703" v="748" actId="20577"/>
          <ac:spMkLst>
            <pc:docMk/>
            <pc:sldMk cId="2118336061" sldId="280"/>
            <ac:spMk id="11" creationId="{0223930A-9BC4-F942-B7BE-B1CF1E163483}"/>
          </ac:spMkLst>
        </pc:spChg>
        <pc:spChg chg="add mod">
          <ac:chgData name="Hanke.Thomas" userId="e1697e98-0fb2-4693-85eb-112f2a2bdb0f" providerId="ADAL" clId="{E2DCD2A3-DB0D-B248-B3FF-31B87D5B6AB6}" dt="2021-01-06T19:02:27.212" v="749" actId="1076"/>
          <ac:spMkLst>
            <pc:docMk/>
            <pc:sldMk cId="2118336061" sldId="280"/>
            <ac:spMk id="12" creationId="{6FBE0B3D-83B7-2A40-AC23-4E03F617EE59}"/>
          </ac:spMkLst>
        </pc:spChg>
        <pc:graphicFrameChg chg="add del mod">
          <ac:chgData name="Hanke.Thomas" userId="e1697e98-0fb2-4693-85eb-112f2a2bdb0f" providerId="ADAL" clId="{E2DCD2A3-DB0D-B248-B3FF-31B87D5B6AB6}" dt="2021-01-06T15:51:11.237" v="169"/>
          <ac:graphicFrameMkLst>
            <pc:docMk/>
            <pc:sldMk cId="2118336061" sldId="280"/>
            <ac:graphicFrameMk id="4" creationId="{30E69684-581A-9B47-AD4A-C5C90556558E}"/>
          </ac:graphicFrameMkLst>
        </pc:graphicFrameChg>
        <pc:graphicFrameChg chg="add del mod">
          <ac:chgData name="Hanke.Thomas" userId="e1697e98-0fb2-4693-85eb-112f2a2bdb0f" providerId="ADAL" clId="{E2DCD2A3-DB0D-B248-B3FF-31B87D5B6AB6}" dt="2021-01-06T15:51:11.237" v="169"/>
          <ac:graphicFrameMkLst>
            <pc:docMk/>
            <pc:sldMk cId="2118336061" sldId="280"/>
            <ac:graphicFrameMk id="5" creationId="{42085256-D723-8B41-8CB7-38C3EA22C992}"/>
          </ac:graphicFrameMkLst>
        </pc:graphicFrameChg>
        <pc:graphicFrameChg chg="add del mod modGraphic">
          <ac:chgData name="Hanke.Thomas" userId="e1697e98-0fb2-4693-85eb-112f2a2bdb0f" providerId="ADAL" clId="{E2DCD2A3-DB0D-B248-B3FF-31B87D5B6AB6}" dt="2021-01-06T15:54:38.707" v="227"/>
          <ac:graphicFrameMkLst>
            <pc:docMk/>
            <pc:sldMk cId="2118336061" sldId="280"/>
            <ac:graphicFrameMk id="10" creationId="{57778B9B-73A9-054D-B7F0-8B738844F536}"/>
          </ac:graphicFrameMkLst>
        </pc:graphicFrameChg>
        <pc:picChg chg="add mod">
          <ac:chgData name="Hanke.Thomas" userId="e1697e98-0fb2-4693-85eb-112f2a2bdb0f" providerId="ADAL" clId="{E2DCD2A3-DB0D-B248-B3FF-31B87D5B6AB6}" dt="2021-01-06T15:56:43.533" v="240" actId="1076"/>
          <ac:picMkLst>
            <pc:docMk/>
            <pc:sldMk cId="2118336061" sldId="280"/>
            <ac:picMk id="14" creationId="{E0F1EC6F-5E4C-FB4B-BE90-6A2D616DE048}"/>
          </ac:picMkLst>
        </pc:picChg>
        <pc:picChg chg="add del mod">
          <ac:chgData name="Hanke.Thomas" userId="e1697e98-0fb2-4693-85eb-112f2a2bdb0f" providerId="ADAL" clId="{E2DCD2A3-DB0D-B248-B3FF-31B87D5B6AB6}" dt="2021-01-06T15:51:11.237" v="169"/>
          <ac:picMkLst>
            <pc:docMk/>
            <pc:sldMk cId="2118336061" sldId="280"/>
            <ac:picMk id="3073" creationId="{D91D9C23-6E7F-EF47-A125-1AB920148B9F}"/>
          </ac:picMkLst>
        </pc:picChg>
        <pc:picChg chg="add del mod">
          <ac:chgData name="Hanke.Thomas" userId="e1697e98-0fb2-4693-85eb-112f2a2bdb0f" providerId="ADAL" clId="{E2DCD2A3-DB0D-B248-B3FF-31B87D5B6AB6}" dt="2021-01-06T15:51:11.237" v="169"/>
          <ac:picMkLst>
            <pc:docMk/>
            <pc:sldMk cId="2118336061" sldId="280"/>
            <ac:picMk id="3074" creationId="{3B7B16D2-0E3F-0B4B-B168-BFAE0D0CFD4D}"/>
          </ac:picMkLst>
        </pc:picChg>
      </pc:sldChg>
      <pc:sldChg chg="addSp modSp new mod setBg">
        <pc:chgData name="Hanke.Thomas" userId="e1697e98-0fb2-4693-85eb-112f2a2bdb0f" providerId="ADAL" clId="{E2DCD2A3-DB0D-B248-B3FF-31B87D5B6AB6}" dt="2021-01-06T18:05:16.230" v="330" actId="1076"/>
        <pc:sldMkLst>
          <pc:docMk/>
          <pc:sldMk cId="1793306497" sldId="281"/>
        </pc:sldMkLst>
        <pc:spChg chg="mod">
          <ac:chgData name="Hanke.Thomas" userId="e1697e98-0fb2-4693-85eb-112f2a2bdb0f" providerId="ADAL" clId="{E2DCD2A3-DB0D-B248-B3FF-31B87D5B6AB6}" dt="2021-01-06T18:04:26.986" v="326" actId="26606"/>
          <ac:spMkLst>
            <pc:docMk/>
            <pc:sldMk cId="1793306497" sldId="281"/>
            <ac:spMk id="2" creationId="{1C04BAAF-7F44-5A4C-98E0-B3065ED61C15}"/>
          </ac:spMkLst>
        </pc:spChg>
        <pc:spChg chg="add mod">
          <ac:chgData name="Hanke.Thomas" userId="e1697e98-0fb2-4693-85eb-112f2a2bdb0f" providerId="ADAL" clId="{E2DCD2A3-DB0D-B248-B3FF-31B87D5B6AB6}" dt="2021-01-06T18:05:16.230" v="330" actId="1076"/>
          <ac:spMkLst>
            <pc:docMk/>
            <pc:sldMk cId="1793306497" sldId="281"/>
            <ac:spMk id="3" creationId="{7F2D0F96-FE9B-7749-B533-7287784E2E1D}"/>
          </ac:spMkLst>
        </pc:spChg>
        <pc:spChg chg="add mod">
          <ac:chgData name="Hanke.Thomas" userId="e1697e98-0fb2-4693-85eb-112f2a2bdb0f" providerId="ADAL" clId="{E2DCD2A3-DB0D-B248-B3FF-31B87D5B6AB6}" dt="2021-01-06T18:04:26.986" v="326" actId="26606"/>
          <ac:spMkLst>
            <pc:docMk/>
            <pc:sldMk cId="1793306497" sldId="281"/>
            <ac:spMk id="6" creationId="{00C11C3D-7E98-754A-9B81-B4B97D50D6ED}"/>
          </ac:spMkLst>
        </pc:spChg>
        <pc:spChg chg="add">
          <ac:chgData name="Hanke.Thomas" userId="e1697e98-0fb2-4693-85eb-112f2a2bdb0f" providerId="ADAL" clId="{E2DCD2A3-DB0D-B248-B3FF-31B87D5B6AB6}" dt="2021-01-06T18:04:26.986" v="326" actId="26606"/>
          <ac:spMkLst>
            <pc:docMk/>
            <pc:sldMk cId="1793306497" sldId="281"/>
            <ac:spMk id="11" creationId="{37C89E4B-3C9F-44B9-8B86-D9E3D112D8EC}"/>
          </ac:spMkLst>
        </pc:spChg>
        <pc:picChg chg="add mod ord">
          <ac:chgData name="Hanke.Thomas" userId="e1697e98-0fb2-4693-85eb-112f2a2bdb0f" providerId="ADAL" clId="{E2DCD2A3-DB0D-B248-B3FF-31B87D5B6AB6}" dt="2021-01-06T18:05:10.560" v="329" actId="1076"/>
          <ac:picMkLst>
            <pc:docMk/>
            <pc:sldMk cId="1793306497" sldId="281"/>
            <ac:picMk id="5" creationId="{7BB9E81F-AE9E-2F4A-9211-974227C756D3}"/>
          </ac:picMkLst>
        </pc:picChg>
        <pc:cxnChg chg="add">
          <ac:chgData name="Hanke.Thomas" userId="e1697e98-0fb2-4693-85eb-112f2a2bdb0f" providerId="ADAL" clId="{E2DCD2A3-DB0D-B248-B3FF-31B87D5B6AB6}" dt="2021-01-06T18:04:26.986" v="326" actId="26606"/>
          <ac:cxnSpMkLst>
            <pc:docMk/>
            <pc:sldMk cId="1793306497" sldId="281"/>
            <ac:cxnSpMk id="13" creationId="{AA2EAA10-076F-46BD-8F0F-B9A2FB77A85C}"/>
          </ac:cxnSpMkLst>
        </pc:cxnChg>
        <pc:cxnChg chg="add">
          <ac:chgData name="Hanke.Thomas" userId="e1697e98-0fb2-4693-85eb-112f2a2bdb0f" providerId="ADAL" clId="{E2DCD2A3-DB0D-B248-B3FF-31B87D5B6AB6}" dt="2021-01-06T18:04:26.986" v="326" actId="26606"/>
          <ac:cxnSpMkLst>
            <pc:docMk/>
            <pc:sldMk cId="1793306497" sldId="281"/>
            <ac:cxnSpMk id="15" creationId="{D891E407-403B-4764-86C9-33A56D3BCAA3}"/>
          </ac:cxnSpMkLst>
        </pc:cxnChg>
      </pc:sldChg>
      <pc:sldChg chg="addSp delSp modSp new mod setBg">
        <pc:chgData name="Hanke.Thomas" userId="e1697e98-0fb2-4693-85eb-112f2a2bdb0f" providerId="ADAL" clId="{E2DCD2A3-DB0D-B248-B3FF-31B87D5B6AB6}" dt="2021-01-06T18:16:20.343" v="575" actId="115"/>
        <pc:sldMkLst>
          <pc:docMk/>
          <pc:sldMk cId="3033194388" sldId="282"/>
        </pc:sldMkLst>
        <pc:spChg chg="add mod">
          <ac:chgData name="Hanke.Thomas" userId="e1697e98-0fb2-4693-85eb-112f2a2bdb0f" providerId="ADAL" clId="{E2DCD2A3-DB0D-B248-B3FF-31B87D5B6AB6}" dt="2021-01-06T18:14:55.438" v="526" actId="26606"/>
          <ac:spMkLst>
            <pc:docMk/>
            <pc:sldMk cId="3033194388" sldId="282"/>
            <ac:spMk id="2" creationId="{6B5C0F83-220D-2946-982E-F791460A4D4B}"/>
          </ac:spMkLst>
        </pc:spChg>
        <pc:spChg chg="add mod">
          <ac:chgData name="Hanke.Thomas" userId="e1697e98-0fb2-4693-85eb-112f2a2bdb0f" providerId="ADAL" clId="{E2DCD2A3-DB0D-B248-B3FF-31B87D5B6AB6}" dt="2021-01-06T18:16:20.343" v="575" actId="115"/>
          <ac:spMkLst>
            <pc:docMk/>
            <pc:sldMk cId="3033194388" sldId="282"/>
            <ac:spMk id="3" creationId="{09AD807A-5C83-DC40-8A11-B60F88A2CF6D}"/>
          </ac:spMkLst>
        </pc:spChg>
        <pc:spChg chg="add del">
          <ac:chgData name="Hanke.Thomas" userId="e1697e98-0fb2-4693-85eb-112f2a2bdb0f" providerId="ADAL" clId="{E2DCD2A3-DB0D-B248-B3FF-31B87D5B6AB6}" dt="2021-01-06T18:14:52.830" v="523" actId="26606"/>
          <ac:spMkLst>
            <pc:docMk/>
            <pc:sldMk cId="3033194388" sldId="282"/>
            <ac:spMk id="8" creationId="{327D73B4-9F5C-4A64-A179-51B9500CB8B5}"/>
          </ac:spMkLst>
        </pc:spChg>
        <pc:spChg chg="add del">
          <ac:chgData name="Hanke.Thomas" userId="e1697e98-0fb2-4693-85eb-112f2a2bdb0f" providerId="ADAL" clId="{E2DCD2A3-DB0D-B248-B3FF-31B87D5B6AB6}" dt="2021-01-06T18:14:52.830" v="523" actId="26606"/>
          <ac:spMkLst>
            <pc:docMk/>
            <pc:sldMk cId="3033194388" sldId="282"/>
            <ac:spMk id="10" creationId="{C1F06963-6374-4B48-844F-071A9BAAAE02}"/>
          </ac:spMkLst>
        </pc:spChg>
        <pc:spChg chg="add del">
          <ac:chgData name="Hanke.Thomas" userId="e1697e98-0fb2-4693-85eb-112f2a2bdb0f" providerId="ADAL" clId="{E2DCD2A3-DB0D-B248-B3FF-31B87D5B6AB6}" dt="2021-01-06T18:14:52.830" v="523" actId="26606"/>
          <ac:spMkLst>
            <pc:docMk/>
            <pc:sldMk cId="3033194388" sldId="282"/>
            <ac:spMk id="12" creationId="{6CB927A4-E432-4310-9CD5-E89FF5063179}"/>
          </ac:spMkLst>
        </pc:spChg>
        <pc:spChg chg="add del">
          <ac:chgData name="Hanke.Thomas" userId="e1697e98-0fb2-4693-85eb-112f2a2bdb0f" providerId="ADAL" clId="{E2DCD2A3-DB0D-B248-B3FF-31B87D5B6AB6}" dt="2021-01-06T18:14:52.830" v="523" actId="26606"/>
          <ac:spMkLst>
            <pc:docMk/>
            <pc:sldMk cId="3033194388" sldId="282"/>
            <ac:spMk id="14" creationId="{1453BF6C-B012-48B7-B4E8-6D7AC7C27D02}"/>
          </ac:spMkLst>
        </pc:spChg>
        <pc:spChg chg="add del">
          <ac:chgData name="Hanke.Thomas" userId="e1697e98-0fb2-4693-85eb-112f2a2bdb0f" providerId="ADAL" clId="{E2DCD2A3-DB0D-B248-B3FF-31B87D5B6AB6}" dt="2021-01-06T18:14:52.830" v="523" actId="26606"/>
          <ac:spMkLst>
            <pc:docMk/>
            <pc:sldMk cId="3033194388" sldId="282"/>
            <ac:spMk id="16" creationId="{E3020543-B24B-4EC4-8FFC-8DD88EEA91A8}"/>
          </ac:spMkLst>
        </pc:spChg>
        <pc:spChg chg="add del">
          <ac:chgData name="Hanke.Thomas" userId="e1697e98-0fb2-4693-85eb-112f2a2bdb0f" providerId="ADAL" clId="{E2DCD2A3-DB0D-B248-B3FF-31B87D5B6AB6}" dt="2021-01-06T18:14:55.410" v="525" actId="26606"/>
          <ac:spMkLst>
            <pc:docMk/>
            <pc:sldMk cId="3033194388" sldId="282"/>
            <ac:spMk id="20" creationId="{081EA652-8C6A-4E69-BEB9-170809474553}"/>
          </ac:spMkLst>
        </pc:spChg>
        <pc:spChg chg="add del">
          <ac:chgData name="Hanke.Thomas" userId="e1697e98-0fb2-4693-85eb-112f2a2bdb0f" providerId="ADAL" clId="{E2DCD2A3-DB0D-B248-B3FF-31B87D5B6AB6}" dt="2021-01-06T18:14:55.410" v="525" actId="26606"/>
          <ac:spMkLst>
            <pc:docMk/>
            <pc:sldMk cId="3033194388" sldId="282"/>
            <ac:spMk id="21" creationId="{5298780A-33B9-4EA2-8F67-DE68AD62841B}"/>
          </ac:spMkLst>
        </pc:spChg>
        <pc:spChg chg="add del">
          <ac:chgData name="Hanke.Thomas" userId="e1697e98-0fb2-4693-85eb-112f2a2bdb0f" providerId="ADAL" clId="{E2DCD2A3-DB0D-B248-B3FF-31B87D5B6AB6}" dt="2021-01-06T18:14:55.410" v="525" actId="26606"/>
          <ac:spMkLst>
            <pc:docMk/>
            <pc:sldMk cId="3033194388" sldId="282"/>
            <ac:spMk id="22" creationId="{7F488E8B-4E1E-4402-8935-D4E6C02615C7}"/>
          </ac:spMkLst>
        </pc:spChg>
        <pc:spChg chg="add">
          <ac:chgData name="Hanke.Thomas" userId="e1697e98-0fb2-4693-85eb-112f2a2bdb0f" providerId="ADAL" clId="{E2DCD2A3-DB0D-B248-B3FF-31B87D5B6AB6}" dt="2021-01-06T18:14:55.438" v="526" actId="26606"/>
          <ac:spMkLst>
            <pc:docMk/>
            <pc:sldMk cId="3033194388" sldId="282"/>
            <ac:spMk id="24" creationId="{327D73B4-9F5C-4A64-A179-51B9500CB8B5}"/>
          </ac:spMkLst>
        </pc:spChg>
        <pc:spChg chg="add">
          <ac:chgData name="Hanke.Thomas" userId="e1697e98-0fb2-4693-85eb-112f2a2bdb0f" providerId="ADAL" clId="{E2DCD2A3-DB0D-B248-B3FF-31B87D5B6AB6}" dt="2021-01-06T18:14:55.438" v="526" actId="26606"/>
          <ac:spMkLst>
            <pc:docMk/>
            <pc:sldMk cId="3033194388" sldId="282"/>
            <ac:spMk id="25" creationId="{C1F06963-6374-4B48-844F-071A9BAAAE02}"/>
          </ac:spMkLst>
        </pc:spChg>
        <pc:spChg chg="add">
          <ac:chgData name="Hanke.Thomas" userId="e1697e98-0fb2-4693-85eb-112f2a2bdb0f" providerId="ADAL" clId="{E2DCD2A3-DB0D-B248-B3FF-31B87D5B6AB6}" dt="2021-01-06T18:14:55.438" v="526" actId="26606"/>
          <ac:spMkLst>
            <pc:docMk/>
            <pc:sldMk cId="3033194388" sldId="282"/>
            <ac:spMk id="26" creationId="{6CB927A4-E432-4310-9CD5-E89FF5063179}"/>
          </ac:spMkLst>
        </pc:spChg>
        <pc:spChg chg="add">
          <ac:chgData name="Hanke.Thomas" userId="e1697e98-0fb2-4693-85eb-112f2a2bdb0f" providerId="ADAL" clId="{E2DCD2A3-DB0D-B248-B3FF-31B87D5B6AB6}" dt="2021-01-06T18:14:55.438" v="526" actId="26606"/>
          <ac:spMkLst>
            <pc:docMk/>
            <pc:sldMk cId="3033194388" sldId="282"/>
            <ac:spMk id="27" creationId="{1453BF6C-B012-48B7-B4E8-6D7AC7C27D02}"/>
          </ac:spMkLst>
        </pc:spChg>
        <pc:spChg chg="add">
          <ac:chgData name="Hanke.Thomas" userId="e1697e98-0fb2-4693-85eb-112f2a2bdb0f" providerId="ADAL" clId="{E2DCD2A3-DB0D-B248-B3FF-31B87D5B6AB6}" dt="2021-01-06T18:14:55.438" v="526" actId="26606"/>
          <ac:spMkLst>
            <pc:docMk/>
            <pc:sldMk cId="3033194388" sldId="282"/>
            <ac:spMk id="28" creationId="{E3020543-B24B-4EC4-8FFC-8DD88EEA91A8}"/>
          </ac:spMkLst>
        </pc:spChg>
        <pc:cxnChg chg="add del">
          <ac:chgData name="Hanke.Thomas" userId="e1697e98-0fb2-4693-85eb-112f2a2bdb0f" providerId="ADAL" clId="{E2DCD2A3-DB0D-B248-B3FF-31B87D5B6AB6}" dt="2021-01-06T18:14:52.830" v="523" actId="26606"/>
          <ac:cxnSpMkLst>
            <pc:docMk/>
            <pc:sldMk cId="3033194388" sldId="282"/>
            <ac:cxnSpMk id="18" creationId="{C49DA8F6-BCC1-4447-B54C-57856834B94B}"/>
          </ac:cxnSpMkLst>
        </pc:cxnChg>
        <pc:cxnChg chg="add">
          <ac:chgData name="Hanke.Thomas" userId="e1697e98-0fb2-4693-85eb-112f2a2bdb0f" providerId="ADAL" clId="{E2DCD2A3-DB0D-B248-B3FF-31B87D5B6AB6}" dt="2021-01-06T18:14:55.438" v="526" actId="26606"/>
          <ac:cxnSpMkLst>
            <pc:docMk/>
            <pc:sldMk cId="3033194388" sldId="282"/>
            <ac:cxnSpMk id="29" creationId="{C49DA8F6-BCC1-4447-B54C-57856834B94B}"/>
          </ac:cxnSpMkLst>
        </pc:cxnChg>
      </pc:sldChg>
      <pc:sldChg chg="addSp modSp new mod setBg">
        <pc:chgData name="Hanke.Thomas" userId="e1697e98-0fb2-4693-85eb-112f2a2bdb0f" providerId="ADAL" clId="{E2DCD2A3-DB0D-B248-B3FF-31B87D5B6AB6}" dt="2021-01-06T19:04:12.917" v="781" actId="113"/>
        <pc:sldMkLst>
          <pc:docMk/>
          <pc:sldMk cId="2504185399" sldId="283"/>
        </pc:sldMkLst>
        <pc:spChg chg="mod">
          <ac:chgData name="Hanke.Thomas" userId="e1697e98-0fb2-4693-85eb-112f2a2bdb0f" providerId="ADAL" clId="{E2DCD2A3-DB0D-B248-B3FF-31B87D5B6AB6}" dt="2021-01-06T19:00:50.337" v="710" actId="26606"/>
          <ac:spMkLst>
            <pc:docMk/>
            <pc:sldMk cId="2504185399" sldId="283"/>
            <ac:spMk id="2" creationId="{079AD007-D119-DF4E-915D-40F15CD243B8}"/>
          </ac:spMkLst>
        </pc:spChg>
        <pc:spChg chg="add mod">
          <ac:chgData name="Hanke.Thomas" userId="e1697e98-0fb2-4693-85eb-112f2a2bdb0f" providerId="ADAL" clId="{E2DCD2A3-DB0D-B248-B3FF-31B87D5B6AB6}" dt="2021-01-06T19:04:12.917" v="781" actId="113"/>
          <ac:spMkLst>
            <pc:docMk/>
            <pc:sldMk cId="2504185399" sldId="283"/>
            <ac:spMk id="4" creationId="{EF04C2FE-6AA9-3942-838B-AB6F4416C961}"/>
          </ac:spMkLst>
        </pc:spChg>
        <pc:spChg chg="add">
          <ac:chgData name="Hanke.Thomas" userId="e1697e98-0fb2-4693-85eb-112f2a2bdb0f" providerId="ADAL" clId="{E2DCD2A3-DB0D-B248-B3FF-31B87D5B6AB6}" dt="2021-01-06T19:00:50.337" v="710" actId="26606"/>
          <ac:spMkLst>
            <pc:docMk/>
            <pc:sldMk cId="2504185399" sldId="283"/>
            <ac:spMk id="9" creationId="{1ECAB1E8-8195-4748-BE71-FF806D86892E}"/>
          </ac:spMkLst>
        </pc:spChg>
        <pc:spChg chg="add">
          <ac:chgData name="Hanke.Thomas" userId="e1697e98-0fb2-4693-85eb-112f2a2bdb0f" providerId="ADAL" clId="{E2DCD2A3-DB0D-B248-B3FF-31B87D5B6AB6}" dt="2021-01-06T19:00:50.337" v="710" actId="26606"/>
          <ac:spMkLst>
            <pc:docMk/>
            <pc:sldMk cId="2504185399" sldId="283"/>
            <ac:spMk id="11" creationId="{57F6BDD4-E066-4008-8011-6CC31AEB4556}"/>
          </ac:spMkLst>
        </pc:spChg>
        <pc:spChg chg="add">
          <ac:chgData name="Hanke.Thomas" userId="e1697e98-0fb2-4693-85eb-112f2a2bdb0f" providerId="ADAL" clId="{E2DCD2A3-DB0D-B248-B3FF-31B87D5B6AB6}" dt="2021-01-06T19:00:50.337" v="710" actId="26606"/>
          <ac:spMkLst>
            <pc:docMk/>
            <pc:sldMk cId="2504185399" sldId="283"/>
            <ac:spMk id="13" creationId="{2711A8FB-68FC-45FC-B01E-38F809E2D439}"/>
          </ac:spMkLst>
        </pc:spChg>
        <pc:spChg chg="add">
          <ac:chgData name="Hanke.Thomas" userId="e1697e98-0fb2-4693-85eb-112f2a2bdb0f" providerId="ADAL" clId="{E2DCD2A3-DB0D-B248-B3FF-31B87D5B6AB6}" dt="2021-01-06T19:00:50.337" v="710" actId="26606"/>
          <ac:spMkLst>
            <pc:docMk/>
            <pc:sldMk cId="2504185399" sldId="283"/>
            <ac:spMk id="15" creationId="{2A865FE3-5FC9-4049-87CF-30019C46C0F5}"/>
          </ac:spMkLst>
        </pc:spChg>
        <pc:picChg chg="add mod ord">
          <ac:chgData name="Hanke.Thomas" userId="e1697e98-0fb2-4693-85eb-112f2a2bdb0f" providerId="ADAL" clId="{E2DCD2A3-DB0D-B248-B3FF-31B87D5B6AB6}" dt="2021-01-06T19:00:50.337" v="710" actId="26606"/>
          <ac:picMkLst>
            <pc:docMk/>
            <pc:sldMk cId="2504185399" sldId="283"/>
            <ac:picMk id="3" creationId="{2895F170-7399-CA41-8216-ABBE97CAAE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8CE61-CF5C-4775-B3D5-8255007C220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de-DE"/>
        </a:p>
      </dgm:t>
    </dgm:pt>
    <dgm:pt modelId="{801C4F29-7632-4A1F-93A1-9FA0BE5569BF}">
      <dgm:prSet phldrT="[Text]" custT="1"/>
      <dgm:spPr/>
      <dgm:t>
        <a:bodyPr/>
        <a:lstStyle/>
        <a:p>
          <a:r>
            <a:rPr lang="de-DE" sz="1000" b="1"/>
            <a:t>68er Bewegung </a:t>
          </a:r>
        </a:p>
      </dgm:t>
    </dgm:pt>
    <dgm:pt modelId="{F1B0DCBB-F31F-4AFE-A201-A91D98FD57DC}" type="parTrans" cxnId="{5E8ABAEC-8742-497F-93A0-B7EF9C7FF1F9}">
      <dgm:prSet/>
      <dgm:spPr/>
      <dgm:t>
        <a:bodyPr/>
        <a:lstStyle/>
        <a:p>
          <a:endParaRPr lang="de-DE"/>
        </a:p>
      </dgm:t>
    </dgm:pt>
    <dgm:pt modelId="{F4677743-BEE5-42DE-8C42-244093EFB5E0}" type="sibTrans" cxnId="{5E8ABAEC-8742-497F-93A0-B7EF9C7FF1F9}">
      <dgm:prSet/>
      <dgm:spPr/>
      <dgm:t>
        <a:bodyPr/>
        <a:lstStyle/>
        <a:p>
          <a:endParaRPr lang="de-DE"/>
        </a:p>
      </dgm:t>
    </dgm:pt>
    <dgm:pt modelId="{77E514FD-3672-443F-8615-5ABE9F4ED9C1}">
      <dgm:prSet phldrT="[Text]" custT="1"/>
      <dgm:spPr/>
      <dgm:t>
        <a:bodyPr/>
        <a:lstStyle/>
        <a:p>
          <a:r>
            <a:rPr lang="de-DE" sz="900"/>
            <a:t>Internation-alismus</a:t>
          </a:r>
        </a:p>
      </dgm:t>
    </dgm:pt>
    <dgm:pt modelId="{ACC60DAA-A61A-4A18-8DE9-00A25E494FEF}" type="parTrans" cxnId="{65F4664C-7948-4CFE-892C-06525683740F}">
      <dgm:prSet/>
      <dgm:spPr/>
      <dgm:t>
        <a:bodyPr/>
        <a:lstStyle/>
        <a:p>
          <a:endParaRPr lang="de-DE"/>
        </a:p>
      </dgm:t>
    </dgm:pt>
    <dgm:pt modelId="{16610CAC-D40A-4995-B761-001EAD825FD9}" type="sibTrans" cxnId="{65F4664C-7948-4CFE-892C-06525683740F}">
      <dgm:prSet/>
      <dgm:spPr/>
      <dgm:t>
        <a:bodyPr/>
        <a:lstStyle/>
        <a:p>
          <a:endParaRPr lang="de-DE"/>
        </a:p>
      </dgm:t>
    </dgm:pt>
    <dgm:pt modelId="{74B60CEF-AF0A-455F-B3EE-AE2B8026BA8E}">
      <dgm:prSet phldrT="[Text]" custT="1"/>
      <dgm:spPr/>
      <dgm:t>
        <a:bodyPr/>
        <a:lstStyle/>
        <a:p>
          <a:r>
            <a:rPr lang="de-DE" sz="900" b="1"/>
            <a:t>Antifaschismus (Antifa) und Antinationalismus</a:t>
          </a:r>
          <a:endParaRPr lang="de-DE" sz="900"/>
        </a:p>
      </dgm:t>
    </dgm:pt>
    <dgm:pt modelId="{6148B688-34F8-42B7-A7EE-306781898DE1}" type="parTrans" cxnId="{D2843E78-3E74-4643-A351-CECB609C0A26}">
      <dgm:prSet/>
      <dgm:spPr/>
      <dgm:t>
        <a:bodyPr/>
        <a:lstStyle/>
        <a:p>
          <a:endParaRPr lang="de-DE"/>
        </a:p>
      </dgm:t>
    </dgm:pt>
    <dgm:pt modelId="{6C6BCC42-0820-44C3-93F1-BD9C244715CE}" type="sibTrans" cxnId="{D2843E78-3E74-4643-A351-CECB609C0A26}">
      <dgm:prSet/>
      <dgm:spPr/>
      <dgm:t>
        <a:bodyPr/>
        <a:lstStyle/>
        <a:p>
          <a:endParaRPr lang="de-DE"/>
        </a:p>
      </dgm:t>
    </dgm:pt>
    <dgm:pt modelId="{1228EE9A-490B-4955-9A12-899AA747E9A0}">
      <dgm:prSet phldrT="[Text]" custT="1"/>
      <dgm:spPr/>
      <dgm:t>
        <a:bodyPr/>
        <a:lstStyle/>
        <a:p>
          <a:r>
            <a:rPr lang="de-DE" sz="900" b="1"/>
            <a:t>"Antimilitarismus" und Kriegsdienstverweigerung</a:t>
          </a:r>
          <a:endParaRPr lang="de-DE" sz="900"/>
        </a:p>
      </dgm:t>
    </dgm:pt>
    <dgm:pt modelId="{D57AA232-DB09-4148-A7C7-C6AE4B12EF6B}" type="parTrans" cxnId="{A86DD468-8453-4DC3-9F41-1F9B0D61B805}">
      <dgm:prSet/>
      <dgm:spPr/>
      <dgm:t>
        <a:bodyPr/>
        <a:lstStyle/>
        <a:p>
          <a:endParaRPr lang="de-DE"/>
        </a:p>
      </dgm:t>
    </dgm:pt>
    <dgm:pt modelId="{41403618-8028-42AE-89F3-2788D771F560}" type="sibTrans" cxnId="{A86DD468-8453-4DC3-9F41-1F9B0D61B805}">
      <dgm:prSet/>
      <dgm:spPr/>
      <dgm:t>
        <a:bodyPr/>
        <a:lstStyle/>
        <a:p>
          <a:endParaRPr lang="de-DE"/>
        </a:p>
      </dgm:t>
    </dgm:pt>
    <dgm:pt modelId="{E56613C6-1195-452A-A8B9-DF5651F9FB6F}">
      <dgm:prSet phldrT="[Text]" custT="1"/>
      <dgm:spPr/>
      <dgm:t>
        <a:bodyPr/>
        <a:lstStyle/>
        <a:p>
          <a:r>
            <a:rPr lang="de-DE" sz="900" b="1"/>
            <a:t>Hochschul- politik</a:t>
          </a:r>
          <a:endParaRPr lang="de-DE" sz="900"/>
        </a:p>
      </dgm:t>
    </dgm:pt>
    <dgm:pt modelId="{58B79AA3-A5B0-4A53-8AF1-4B968ACB6BB6}" type="parTrans" cxnId="{E30E1B9D-A561-4DDB-A571-248DB9304D55}">
      <dgm:prSet/>
      <dgm:spPr/>
      <dgm:t>
        <a:bodyPr/>
        <a:lstStyle/>
        <a:p>
          <a:endParaRPr lang="de-DE"/>
        </a:p>
      </dgm:t>
    </dgm:pt>
    <dgm:pt modelId="{98B927C7-94CE-431F-AB44-33CC0CC927B6}" type="sibTrans" cxnId="{E30E1B9D-A561-4DDB-A571-248DB9304D55}">
      <dgm:prSet/>
      <dgm:spPr/>
      <dgm:t>
        <a:bodyPr/>
        <a:lstStyle/>
        <a:p>
          <a:endParaRPr lang="de-DE"/>
        </a:p>
      </dgm:t>
    </dgm:pt>
    <dgm:pt modelId="{8DDA38C8-DC93-466F-B44B-A34268C292FF}">
      <dgm:prSet custT="1"/>
      <dgm:spPr/>
      <dgm:t>
        <a:bodyPr/>
        <a:lstStyle/>
        <a:p>
          <a:r>
            <a:rPr lang="de-DE" sz="900" b="1" i="1"/>
            <a:t>Linke (marxist-ische oder marxistisch inspirierte) Utopien </a:t>
          </a:r>
          <a:endParaRPr lang="de-DE" sz="900"/>
        </a:p>
      </dgm:t>
    </dgm:pt>
    <dgm:pt modelId="{0793CA8A-023C-493F-8CDD-B65440E4F0B6}" type="parTrans" cxnId="{405DA09E-09B4-48DB-AC9C-37C310E42ED7}">
      <dgm:prSet/>
      <dgm:spPr/>
      <dgm:t>
        <a:bodyPr/>
        <a:lstStyle/>
        <a:p>
          <a:endParaRPr lang="de-DE"/>
        </a:p>
      </dgm:t>
    </dgm:pt>
    <dgm:pt modelId="{675B57CD-84C8-42CF-9A1F-BE05D44A6CED}" type="sibTrans" cxnId="{405DA09E-09B4-48DB-AC9C-37C310E42ED7}">
      <dgm:prSet/>
      <dgm:spPr/>
      <dgm:t>
        <a:bodyPr/>
        <a:lstStyle/>
        <a:p>
          <a:endParaRPr lang="de-DE"/>
        </a:p>
      </dgm:t>
    </dgm:pt>
    <dgm:pt modelId="{8EA653FA-38C3-44A3-B602-09244B2CFCA8}">
      <dgm:prSet phldrT="[Text]" custT="1"/>
      <dgm:spPr/>
      <dgm:t>
        <a:bodyPr/>
        <a:lstStyle/>
        <a:p>
          <a:r>
            <a:rPr lang="de-DE" sz="900" b="1" dirty="0" err="1"/>
            <a:t>Emanzip-ation</a:t>
          </a:r>
          <a:r>
            <a:rPr lang="de-DE" sz="900" b="1" dirty="0"/>
            <a:t> gegen gesellschaftliche Zwänge</a:t>
          </a:r>
          <a:endParaRPr lang="de-DE" sz="900" dirty="0"/>
        </a:p>
      </dgm:t>
    </dgm:pt>
    <dgm:pt modelId="{EAAEB5EE-C17B-4382-BAF6-4D3B6C685BD7}" type="parTrans" cxnId="{208723E6-DC24-4E86-B969-340113F1AF73}">
      <dgm:prSet/>
      <dgm:spPr/>
      <dgm:t>
        <a:bodyPr/>
        <a:lstStyle/>
        <a:p>
          <a:endParaRPr lang="de-DE"/>
        </a:p>
      </dgm:t>
    </dgm:pt>
    <dgm:pt modelId="{97C2FF78-F5E2-401F-9AC9-C98257CD6D66}" type="sibTrans" cxnId="{208723E6-DC24-4E86-B969-340113F1AF73}">
      <dgm:prSet/>
      <dgm:spPr/>
      <dgm:t>
        <a:bodyPr/>
        <a:lstStyle/>
        <a:p>
          <a:endParaRPr lang="de-DE"/>
        </a:p>
      </dgm:t>
    </dgm:pt>
    <dgm:pt modelId="{C0A39B86-F3D8-40CE-9270-04E53FCCB38F}" type="pres">
      <dgm:prSet presAssocID="{F678CE61-CF5C-4775-B3D5-8255007C220C}" presName="Name0" presStyleCnt="0">
        <dgm:presLayoutVars>
          <dgm:chMax val="1"/>
          <dgm:dir/>
          <dgm:animLvl val="ctr"/>
          <dgm:resizeHandles val="exact"/>
        </dgm:presLayoutVars>
      </dgm:prSet>
      <dgm:spPr/>
    </dgm:pt>
    <dgm:pt modelId="{E5CB4D57-C466-4BE9-B37E-281E2FE2B346}" type="pres">
      <dgm:prSet presAssocID="{801C4F29-7632-4A1F-93A1-9FA0BE5569BF}" presName="centerShape" presStyleLbl="node0" presStyleIdx="0" presStyleCnt="1"/>
      <dgm:spPr/>
    </dgm:pt>
    <dgm:pt modelId="{647D46CB-969E-4519-8DE1-559AFD1D4485}" type="pres">
      <dgm:prSet presAssocID="{ACC60DAA-A61A-4A18-8DE9-00A25E494FEF}" presName="parTrans" presStyleLbl="sibTrans2D1" presStyleIdx="0" presStyleCnt="6"/>
      <dgm:spPr/>
    </dgm:pt>
    <dgm:pt modelId="{348AB224-3E09-4F5F-A71E-C1B41FA7B31C}" type="pres">
      <dgm:prSet presAssocID="{ACC60DAA-A61A-4A18-8DE9-00A25E494FEF}" presName="connectorText" presStyleLbl="sibTrans2D1" presStyleIdx="0" presStyleCnt="6"/>
      <dgm:spPr/>
    </dgm:pt>
    <dgm:pt modelId="{0A646373-3299-432F-BDD4-47C861EA77C8}" type="pres">
      <dgm:prSet presAssocID="{77E514FD-3672-443F-8615-5ABE9F4ED9C1}" presName="node" presStyleLbl="node1" presStyleIdx="0" presStyleCnt="6" custRadScaleRad="96277" custRadScaleInc="-821">
        <dgm:presLayoutVars>
          <dgm:bulletEnabled val="1"/>
        </dgm:presLayoutVars>
      </dgm:prSet>
      <dgm:spPr/>
    </dgm:pt>
    <dgm:pt modelId="{41106AE9-DAA2-4439-B5D4-F5B8539BFE21}" type="pres">
      <dgm:prSet presAssocID="{0793CA8A-023C-493F-8CDD-B65440E4F0B6}" presName="parTrans" presStyleLbl="sibTrans2D1" presStyleIdx="1" presStyleCnt="6"/>
      <dgm:spPr/>
    </dgm:pt>
    <dgm:pt modelId="{7AB10107-6869-4DBF-A0CE-4FF4AB0ACF53}" type="pres">
      <dgm:prSet presAssocID="{0793CA8A-023C-493F-8CDD-B65440E4F0B6}" presName="connectorText" presStyleLbl="sibTrans2D1" presStyleIdx="1" presStyleCnt="6"/>
      <dgm:spPr/>
    </dgm:pt>
    <dgm:pt modelId="{9F4C3817-9DF4-4FD2-B32C-0C881053C91C}" type="pres">
      <dgm:prSet presAssocID="{8DDA38C8-DC93-466F-B44B-A34268C292FF}" presName="node" presStyleLbl="node1" presStyleIdx="1" presStyleCnt="6">
        <dgm:presLayoutVars>
          <dgm:bulletEnabled val="1"/>
        </dgm:presLayoutVars>
      </dgm:prSet>
      <dgm:spPr/>
    </dgm:pt>
    <dgm:pt modelId="{644D9597-950E-461A-AA8A-1FA25FEE2B0F}" type="pres">
      <dgm:prSet presAssocID="{6148B688-34F8-42B7-A7EE-306781898DE1}" presName="parTrans" presStyleLbl="sibTrans2D1" presStyleIdx="2" presStyleCnt="6"/>
      <dgm:spPr/>
    </dgm:pt>
    <dgm:pt modelId="{B8D099F2-28F8-4119-8B7B-BC61BBC00CAE}" type="pres">
      <dgm:prSet presAssocID="{6148B688-34F8-42B7-A7EE-306781898DE1}" presName="connectorText" presStyleLbl="sibTrans2D1" presStyleIdx="2" presStyleCnt="6"/>
      <dgm:spPr/>
    </dgm:pt>
    <dgm:pt modelId="{7895A296-17DE-4EE4-95E2-DFEC064AFCFA}" type="pres">
      <dgm:prSet presAssocID="{74B60CEF-AF0A-455F-B3EE-AE2B8026BA8E}" presName="node" presStyleLbl="node1" presStyleIdx="2" presStyleCnt="6">
        <dgm:presLayoutVars>
          <dgm:bulletEnabled val="1"/>
        </dgm:presLayoutVars>
      </dgm:prSet>
      <dgm:spPr/>
    </dgm:pt>
    <dgm:pt modelId="{3B92634A-4927-4192-A749-CCAB01D6ED43}" type="pres">
      <dgm:prSet presAssocID="{D57AA232-DB09-4148-A7C7-C6AE4B12EF6B}" presName="parTrans" presStyleLbl="sibTrans2D1" presStyleIdx="3" presStyleCnt="6"/>
      <dgm:spPr/>
    </dgm:pt>
    <dgm:pt modelId="{9431F73C-E61B-437A-B630-E36697100807}" type="pres">
      <dgm:prSet presAssocID="{D57AA232-DB09-4148-A7C7-C6AE4B12EF6B}" presName="connectorText" presStyleLbl="sibTrans2D1" presStyleIdx="3" presStyleCnt="6"/>
      <dgm:spPr/>
    </dgm:pt>
    <dgm:pt modelId="{EFFE3AB4-6EE6-4265-AF8C-5BC262CE4755}" type="pres">
      <dgm:prSet presAssocID="{1228EE9A-490B-4955-9A12-899AA747E9A0}" presName="node" presStyleLbl="node1" presStyleIdx="3" presStyleCnt="6">
        <dgm:presLayoutVars>
          <dgm:bulletEnabled val="1"/>
        </dgm:presLayoutVars>
      </dgm:prSet>
      <dgm:spPr/>
    </dgm:pt>
    <dgm:pt modelId="{EE6D71FE-1827-4200-A9DD-0A295EAF9E2E}" type="pres">
      <dgm:prSet presAssocID="{58B79AA3-A5B0-4A53-8AF1-4B968ACB6BB6}" presName="parTrans" presStyleLbl="sibTrans2D1" presStyleIdx="4" presStyleCnt="6"/>
      <dgm:spPr/>
    </dgm:pt>
    <dgm:pt modelId="{C3909731-F7CF-4EC8-9E6C-D311ABBB7B4F}" type="pres">
      <dgm:prSet presAssocID="{58B79AA3-A5B0-4A53-8AF1-4B968ACB6BB6}" presName="connectorText" presStyleLbl="sibTrans2D1" presStyleIdx="4" presStyleCnt="6"/>
      <dgm:spPr/>
    </dgm:pt>
    <dgm:pt modelId="{1CA730B5-9A92-4756-8465-731B3327AE6F}" type="pres">
      <dgm:prSet presAssocID="{E56613C6-1195-452A-A8B9-DF5651F9FB6F}" presName="node" presStyleLbl="node1" presStyleIdx="4" presStyleCnt="6">
        <dgm:presLayoutVars>
          <dgm:bulletEnabled val="1"/>
        </dgm:presLayoutVars>
      </dgm:prSet>
      <dgm:spPr/>
    </dgm:pt>
    <dgm:pt modelId="{8241AF9E-DEE3-437D-A044-02959116EF77}" type="pres">
      <dgm:prSet presAssocID="{EAAEB5EE-C17B-4382-BAF6-4D3B6C685BD7}" presName="parTrans" presStyleLbl="sibTrans2D1" presStyleIdx="5" presStyleCnt="6"/>
      <dgm:spPr/>
    </dgm:pt>
    <dgm:pt modelId="{9BC7C441-8662-400D-9EDB-3C9A96FD11F2}" type="pres">
      <dgm:prSet presAssocID="{EAAEB5EE-C17B-4382-BAF6-4D3B6C685BD7}" presName="connectorText" presStyleLbl="sibTrans2D1" presStyleIdx="5" presStyleCnt="6"/>
      <dgm:spPr/>
    </dgm:pt>
    <dgm:pt modelId="{8773512A-FA13-41DC-833D-B8B9FF364C3D}" type="pres">
      <dgm:prSet presAssocID="{8EA653FA-38C3-44A3-B602-09244B2CFCA8}" presName="node" presStyleLbl="node1" presStyleIdx="5" presStyleCnt="6">
        <dgm:presLayoutVars>
          <dgm:bulletEnabled val="1"/>
        </dgm:presLayoutVars>
      </dgm:prSet>
      <dgm:spPr/>
    </dgm:pt>
  </dgm:ptLst>
  <dgm:cxnLst>
    <dgm:cxn modelId="{51FD480A-C0AF-41D9-85B4-F8C55025EF09}" type="presOf" srcId="{ACC60DAA-A61A-4A18-8DE9-00A25E494FEF}" destId="{647D46CB-969E-4519-8DE1-559AFD1D4485}" srcOrd="0" destOrd="0" presId="urn:microsoft.com/office/officeart/2005/8/layout/radial5"/>
    <dgm:cxn modelId="{A0767313-7B01-4837-899C-A247644BDD29}" type="presOf" srcId="{6148B688-34F8-42B7-A7EE-306781898DE1}" destId="{B8D099F2-28F8-4119-8B7B-BC61BBC00CAE}" srcOrd="1" destOrd="0" presId="urn:microsoft.com/office/officeart/2005/8/layout/radial5"/>
    <dgm:cxn modelId="{36CAD515-E51F-4B65-BE7A-D9260B95C1EC}" type="presOf" srcId="{EAAEB5EE-C17B-4382-BAF6-4D3B6C685BD7}" destId="{8241AF9E-DEE3-437D-A044-02959116EF77}" srcOrd="0" destOrd="0" presId="urn:microsoft.com/office/officeart/2005/8/layout/radial5"/>
    <dgm:cxn modelId="{05764531-DD0B-4D79-95B2-B07F1D67B0BD}" type="presOf" srcId="{8EA653FA-38C3-44A3-B602-09244B2CFCA8}" destId="{8773512A-FA13-41DC-833D-B8B9FF364C3D}" srcOrd="0" destOrd="0" presId="urn:microsoft.com/office/officeart/2005/8/layout/radial5"/>
    <dgm:cxn modelId="{0F57AD34-EC00-425D-B7B2-41AA2C5177CB}" type="presOf" srcId="{0793CA8A-023C-493F-8CDD-B65440E4F0B6}" destId="{7AB10107-6869-4DBF-A0CE-4FF4AB0ACF53}" srcOrd="1" destOrd="0" presId="urn:microsoft.com/office/officeart/2005/8/layout/radial5"/>
    <dgm:cxn modelId="{80B28446-AFAE-4CB8-9791-4BC610CB3BA4}" type="presOf" srcId="{801C4F29-7632-4A1F-93A1-9FA0BE5569BF}" destId="{E5CB4D57-C466-4BE9-B37E-281E2FE2B346}" srcOrd="0" destOrd="0" presId="urn:microsoft.com/office/officeart/2005/8/layout/radial5"/>
    <dgm:cxn modelId="{65F4664C-7948-4CFE-892C-06525683740F}" srcId="{801C4F29-7632-4A1F-93A1-9FA0BE5569BF}" destId="{77E514FD-3672-443F-8615-5ABE9F4ED9C1}" srcOrd="0" destOrd="0" parTransId="{ACC60DAA-A61A-4A18-8DE9-00A25E494FEF}" sibTransId="{16610CAC-D40A-4995-B761-001EAD825FD9}"/>
    <dgm:cxn modelId="{6400E44C-744E-4ABF-A956-587A4865DB23}" type="presOf" srcId="{74B60CEF-AF0A-455F-B3EE-AE2B8026BA8E}" destId="{7895A296-17DE-4EE4-95E2-DFEC064AFCFA}" srcOrd="0" destOrd="0" presId="urn:microsoft.com/office/officeart/2005/8/layout/radial5"/>
    <dgm:cxn modelId="{5EDFC653-E72F-4419-85CF-0BCCADFBA75A}" type="presOf" srcId="{1228EE9A-490B-4955-9A12-899AA747E9A0}" destId="{EFFE3AB4-6EE6-4265-AF8C-5BC262CE4755}" srcOrd="0" destOrd="0" presId="urn:microsoft.com/office/officeart/2005/8/layout/radial5"/>
    <dgm:cxn modelId="{4CBD5F55-58DF-4BBE-A584-EDD969D4B35F}" type="presOf" srcId="{E56613C6-1195-452A-A8B9-DF5651F9FB6F}" destId="{1CA730B5-9A92-4756-8465-731B3327AE6F}" srcOrd="0" destOrd="0" presId="urn:microsoft.com/office/officeart/2005/8/layout/radial5"/>
    <dgm:cxn modelId="{A86DD468-8453-4DC3-9F41-1F9B0D61B805}" srcId="{801C4F29-7632-4A1F-93A1-9FA0BE5569BF}" destId="{1228EE9A-490B-4955-9A12-899AA747E9A0}" srcOrd="3" destOrd="0" parTransId="{D57AA232-DB09-4148-A7C7-C6AE4B12EF6B}" sibTransId="{41403618-8028-42AE-89F3-2788D771F560}"/>
    <dgm:cxn modelId="{9354D577-EBFB-4B4F-A9CD-E927B09A14CE}" type="presOf" srcId="{0793CA8A-023C-493F-8CDD-B65440E4F0B6}" destId="{41106AE9-DAA2-4439-B5D4-F5B8539BFE21}" srcOrd="0" destOrd="0" presId="urn:microsoft.com/office/officeart/2005/8/layout/radial5"/>
    <dgm:cxn modelId="{D2843E78-3E74-4643-A351-CECB609C0A26}" srcId="{801C4F29-7632-4A1F-93A1-9FA0BE5569BF}" destId="{74B60CEF-AF0A-455F-B3EE-AE2B8026BA8E}" srcOrd="2" destOrd="0" parTransId="{6148B688-34F8-42B7-A7EE-306781898DE1}" sibTransId="{6C6BCC42-0820-44C3-93F1-BD9C244715CE}"/>
    <dgm:cxn modelId="{88BCB97F-05D5-4D28-9D81-F252B529FC3F}" type="presOf" srcId="{EAAEB5EE-C17B-4382-BAF6-4D3B6C685BD7}" destId="{9BC7C441-8662-400D-9EDB-3C9A96FD11F2}" srcOrd="1" destOrd="0" presId="urn:microsoft.com/office/officeart/2005/8/layout/radial5"/>
    <dgm:cxn modelId="{33EF4280-8E52-468C-A3B1-DC72F6685A65}" type="presOf" srcId="{58B79AA3-A5B0-4A53-8AF1-4B968ACB6BB6}" destId="{C3909731-F7CF-4EC8-9E6C-D311ABBB7B4F}" srcOrd="1" destOrd="0" presId="urn:microsoft.com/office/officeart/2005/8/layout/radial5"/>
    <dgm:cxn modelId="{F8CB8D82-956F-4056-9C66-989E4993E2B6}" type="presOf" srcId="{6148B688-34F8-42B7-A7EE-306781898DE1}" destId="{644D9597-950E-461A-AA8A-1FA25FEE2B0F}" srcOrd="0" destOrd="0" presId="urn:microsoft.com/office/officeart/2005/8/layout/radial5"/>
    <dgm:cxn modelId="{D8070E87-3F01-4C53-8DDF-CBEA0230E2A3}" type="presOf" srcId="{D57AA232-DB09-4148-A7C7-C6AE4B12EF6B}" destId="{3B92634A-4927-4192-A749-CCAB01D6ED43}" srcOrd="0" destOrd="0" presId="urn:microsoft.com/office/officeart/2005/8/layout/radial5"/>
    <dgm:cxn modelId="{E30E1B9D-A561-4DDB-A571-248DB9304D55}" srcId="{801C4F29-7632-4A1F-93A1-9FA0BE5569BF}" destId="{E56613C6-1195-452A-A8B9-DF5651F9FB6F}" srcOrd="4" destOrd="0" parTransId="{58B79AA3-A5B0-4A53-8AF1-4B968ACB6BB6}" sibTransId="{98B927C7-94CE-431F-AB44-33CC0CC927B6}"/>
    <dgm:cxn modelId="{405DA09E-09B4-48DB-AC9C-37C310E42ED7}" srcId="{801C4F29-7632-4A1F-93A1-9FA0BE5569BF}" destId="{8DDA38C8-DC93-466F-B44B-A34268C292FF}" srcOrd="1" destOrd="0" parTransId="{0793CA8A-023C-493F-8CDD-B65440E4F0B6}" sibTransId="{675B57CD-84C8-42CF-9A1F-BE05D44A6CED}"/>
    <dgm:cxn modelId="{1D434AB1-FF23-4DAE-87B2-B6A33D3BEA7F}" type="presOf" srcId="{D57AA232-DB09-4148-A7C7-C6AE4B12EF6B}" destId="{9431F73C-E61B-437A-B630-E36697100807}" srcOrd="1" destOrd="0" presId="urn:microsoft.com/office/officeart/2005/8/layout/radial5"/>
    <dgm:cxn modelId="{309D49B3-4DB8-4752-AD03-509A03D88526}" type="presOf" srcId="{F678CE61-CF5C-4775-B3D5-8255007C220C}" destId="{C0A39B86-F3D8-40CE-9270-04E53FCCB38F}" srcOrd="0" destOrd="0" presId="urn:microsoft.com/office/officeart/2005/8/layout/radial5"/>
    <dgm:cxn modelId="{2B7257BD-149E-493B-BEE5-242C4DECABAF}" type="presOf" srcId="{58B79AA3-A5B0-4A53-8AF1-4B968ACB6BB6}" destId="{EE6D71FE-1827-4200-A9DD-0A295EAF9E2E}" srcOrd="0" destOrd="0" presId="urn:microsoft.com/office/officeart/2005/8/layout/radial5"/>
    <dgm:cxn modelId="{B6B6C7C2-A912-40F7-BAFF-732BFC378F8B}" type="presOf" srcId="{77E514FD-3672-443F-8615-5ABE9F4ED9C1}" destId="{0A646373-3299-432F-BDD4-47C861EA77C8}" srcOrd="0" destOrd="0" presId="urn:microsoft.com/office/officeart/2005/8/layout/radial5"/>
    <dgm:cxn modelId="{E0AA7EE3-5A14-4951-812A-789567FEEF26}" type="presOf" srcId="{ACC60DAA-A61A-4A18-8DE9-00A25E494FEF}" destId="{348AB224-3E09-4F5F-A71E-C1B41FA7B31C}" srcOrd="1" destOrd="0" presId="urn:microsoft.com/office/officeart/2005/8/layout/radial5"/>
    <dgm:cxn modelId="{208723E6-DC24-4E86-B969-340113F1AF73}" srcId="{801C4F29-7632-4A1F-93A1-9FA0BE5569BF}" destId="{8EA653FA-38C3-44A3-B602-09244B2CFCA8}" srcOrd="5" destOrd="0" parTransId="{EAAEB5EE-C17B-4382-BAF6-4D3B6C685BD7}" sibTransId="{97C2FF78-F5E2-401F-9AC9-C98257CD6D66}"/>
    <dgm:cxn modelId="{9E41AFEC-E713-4401-9FFC-D47C6B0003D9}" type="presOf" srcId="{8DDA38C8-DC93-466F-B44B-A34268C292FF}" destId="{9F4C3817-9DF4-4FD2-B32C-0C881053C91C}" srcOrd="0" destOrd="0" presId="urn:microsoft.com/office/officeart/2005/8/layout/radial5"/>
    <dgm:cxn modelId="{5E8ABAEC-8742-497F-93A0-B7EF9C7FF1F9}" srcId="{F678CE61-CF5C-4775-B3D5-8255007C220C}" destId="{801C4F29-7632-4A1F-93A1-9FA0BE5569BF}" srcOrd="0" destOrd="0" parTransId="{F1B0DCBB-F31F-4AFE-A201-A91D98FD57DC}" sibTransId="{F4677743-BEE5-42DE-8C42-244093EFB5E0}"/>
    <dgm:cxn modelId="{4E46585B-8857-421E-8E33-C042DB469777}" type="presParOf" srcId="{C0A39B86-F3D8-40CE-9270-04E53FCCB38F}" destId="{E5CB4D57-C466-4BE9-B37E-281E2FE2B346}" srcOrd="0" destOrd="0" presId="urn:microsoft.com/office/officeart/2005/8/layout/radial5"/>
    <dgm:cxn modelId="{4162E318-9A5C-49F9-BB3C-0BCC2BB6EE21}" type="presParOf" srcId="{C0A39B86-F3D8-40CE-9270-04E53FCCB38F}" destId="{647D46CB-969E-4519-8DE1-559AFD1D4485}" srcOrd="1" destOrd="0" presId="urn:microsoft.com/office/officeart/2005/8/layout/radial5"/>
    <dgm:cxn modelId="{5B3C6929-B0E5-49E0-ACF6-040A2E90ABFB}" type="presParOf" srcId="{647D46CB-969E-4519-8DE1-559AFD1D4485}" destId="{348AB224-3E09-4F5F-A71E-C1B41FA7B31C}" srcOrd="0" destOrd="0" presId="urn:microsoft.com/office/officeart/2005/8/layout/radial5"/>
    <dgm:cxn modelId="{90B65B6F-BABB-49B5-9C2D-3573829F2516}" type="presParOf" srcId="{C0A39B86-F3D8-40CE-9270-04E53FCCB38F}" destId="{0A646373-3299-432F-BDD4-47C861EA77C8}" srcOrd="2" destOrd="0" presId="urn:microsoft.com/office/officeart/2005/8/layout/radial5"/>
    <dgm:cxn modelId="{65AC9F2B-C102-4FAA-BBE9-5BA7E38C6FDF}" type="presParOf" srcId="{C0A39B86-F3D8-40CE-9270-04E53FCCB38F}" destId="{41106AE9-DAA2-4439-B5D4-F5B8539BFE21}" srcOrd="3" destOrd="0" presId="urn:microsoft.com/office/officeart/2005/8/layout/radial5"/>
    <dgm:cxn modelId="{D64751DE-56B8-4172-B0FC-2018C4A158E1}" type="presParOf" srcId="{41106AE9-DAA2-4439-B5D4-F5B8539BFE21}" destId="{7AB10107-6869-4DBF-A0CE-4FF4AB0ACF53}" srcOrd="0" destOrd="0" presId="urn:microsoft.com/office/officeart/2005/8/layout/radial5"/>
    <dgm:cxn modelId="{F6E92D3E-CD7A-44A7-9920-37E6EE051B92}" type="presParOf" srcId="{C0A39B86-F3D8-40CE-9270-04E53FCCB38F}" destId="{9F4C3817-9DF4-4FD2-B32C-0C881053C91C}" srcOrd="4" destOrd="0" presId="urn:microsoft.com/office/officeart/2005/8/layout/radial5"/>
    <dgm:cxn modelId="{F6D75252-EE54-49CE-8D84-CB0954DBE06D}" type="presParOf" srcId="{C0A39B86-F3D8-40CE-9270-04E53FCCB38F}" destId="{644D9597-950E-461A-AA8A-1FA25FEE2B0F}" srcOrd="5" destOrd="0" presId="urn:microsoft.com/office/officeart/2005/8/layout/radial5"/>
    <dgm:cxn modelId="{52BB2C99-D2E8-4D68-ACBF-3A99A171788F}" type="presParOf" srcId="{644D9597-950E-461A-AA8A-1FA25FEE2B0F}" destId="{B8D099F2-28F8-4119-8B7B-BC61BBC00CAE}" srcOrd="0" destOrd="0" presId="urn:microsoft.com/office/officeart/2005/8/layout/radial5"/>
    <dgm:cxn modelId="{23AF0F2B-DDBD-4E6A-AAEF-5103E1C3134E}" type="presParOf" srcId="{C0A39B86-F3D8-40CE-9270-04E53FCCB38F}" destId="{7895A296-17DE-4EE4-95E2-DFEC064AFCFA}" srcOrd="6" destOrd="0" presId="urn:microsoft.com/office/officeart/2005/8/layout/radial5"/>
    <dgm:cxn modelId="{DE1F54EC-98B7-41DF-B654-3559907362C4}" type="presParOf" srcId="{C0A39B86-F3D8-40CE-9270-04E53FCCB38F}" destId="{3B92634A-4927-4192-A749-CCAB01D6ED43}" srcOrd="7" destOrd="0" presId="urn:microsoft.com/office/officeart/2005/8/layout/radial5"/>
    <dgm:cxn modelId="{1353B358-8879-4D4E-9D13-406B4F670736}" type="presParOf" srcId="{3B92634A-4927-4192-A749-CCAB01D6ED43}" destId="{9431F73C-E61B-437A-B630-E36697100807}" srcOrd="0" destOrd="0" presId="urn:microsoft.com/office/officeart/2005/8/layout/radial5"/>
    <dgm:cxn modelId="{41B3601B-CF8F-4EBF-9F6F-A6060569AB04}" type="presParOf" srcId="{C0A39B86-F3D8-40CE-9270-04E53FCCB38F}" destId="{EFFE3AB4-6EE6-4265-AF8C-5BC262CE4755}" srcOrd="8" destOrd="0" presId="urn:microsoft.com/office/officeart/2005/8/layout/radial5"/>
    <dgm:cxn modelId="{CD319EE6-4C3C-4A41-A47F-EB3C50CD0D48}" type="presParOf" srcId="{C0A39B86-F3D8-40CE-9270-04E53FCCB38F}" destId="{EE6D71FE-1827-4200-A9DD-0A295EAF9E2E}" srcOrd="9" destOrd="0" presId="urn:microsoft.com/office/officeart/2005/8/layout/radial5"/>
    <dgm:cxn modelId="{199B18EB-F060-4807-8D80-37AE10D11681}" type="presParOf" srcId="{EE6D71FE-1827-4200-A9DD-0A295EAF9E2E}" destId="{C3909731-F7CF-4EC8-9E6C-D311ABBB7B4F}" srcOrd="0" destOrd="0" presId="urn:microsoft.com/office/officeart/2005/8/layout/radial5"/>
    <dgm:cxn modelId="{A7E1814B-66FB-4B8B-A7F7-B539C9E46B1D}" type="presParOf" srcId="{C0A39B86-F3D8-40CE-9270-04E53FCCB38F}" destId="{1CA730B5-9A92-4756-8465-731B3327AE6F}" srcOrd="10" destOrd="0" presId="urn:microsoft.com/office/officeart/2005/8/layout/radial5"/>
    <dgm:cxn modelId="{4FC8975C-33DA-424E-A5D9-424AF9D89824}" type="presParOf" srcId="{C0A39B86-F3D8-40CE-9270-04E53FCCB38F}" destId="{8241AF9E-DEE3-437D-A044-02959116EF77}" srcOrd="11" destOrd="0" presId="urn:microsoft.com/office/officeart/2005/8/layout/radial5"/>
    <dgm:cxn modelId="{A6C62975-C063-45F1-8A35-D0B214BD8296}" type="presParOf" srcId="{8241AF9E-DEE3-437D-A044-02959116EF77}" destId="{9BC7C441-8662-400D-9EDB-3C9A96FD11F2}" srcOrd="0" destOrd="0" presId="urn:microsoft.com/office/officeart/2005/8/layout/radial5"/>
    <dgm:cxn modelId="{0A5BCA02-329C-441F-A1C2-922D6CA8A3CB}" type="presParOf" srcId="{C0A39B86-F3D8-40CE-9270-04E53FCCB38F}" destId="{8773512A-FA13-41DC-833D-B8B9FF364C3D}"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B4D57-C466-4BE9-B37E-281E2FE2B346}">
      <dsp:nvSpPr>
        <dsp:cNvPr id="0" name=""/>
        <dsp:cNvSpPr/>
      </dsp:nvSpPr>
      <dsp:spPr>
        <a:xfrm>
          <a:off x="4685937" y="1603806"/>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1" kern="1200"/>
            <a:t>68er Bewegung </a:t>
          </a:r>
        </a:p>
      </dsp:txBody>
      <dsp:txXfrm>
        <a:off x="4853432" y="1771301"/>
        <a:ext cx="808735" cy="808735"/>
      </dsp:txXfrm>
    </dsp:sp>
    <dsp:sp modelId="{647D46CB-969E-4519-8DE1-559AFD1D4485}">
      <dsp:nvSpPr>
        <dsp:cNvPr id="0" name=""/>
        <dsp:cNvSpPr/>
      </dsp:nvSpPr>
      <dsp:spPr>
        <a:xfrm rot="16185222">
          <a:off x="5149419" y="1217035"/>
          <a:ext cx="210190"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10800000">
        <a:off x="5181083" y="1326336"/>
        <a:ext cx="147133" cy="233320"/>
      </dsp:txXfrm>
    </dsp:sp>
    <dsp:sp modelId="{0A646373-3299-432F-BDD4-47C861EA77C8}">
      <dsp:nvSpPr>
        <dsp:cNvPr id="0" name=""/>
        <dsp:cNvSpPr/>
      </dsp:nvSpPr>
      <dsp:spPr>
        <a:xfrm>
          <a:off x="4679315" y="63508"/>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Internation-alismus</a:t>
          </a:r>
        </a:p>
      </dsp:txBody>
      <dsp:txXfrm>
        <a:off x="4846810" y="231003"/>
        <a:ext cx="808735" cy="808735"/>
      </dsp:txXfrm>
    </dsp:sp>
    <dsp:sp modelId="{41106AE9-DAA2-4439-B5D4-F5B8539BFE21}">
      <dsp:nvSpPr>
        <dsp:cNvPr id="0" name=""/>
        <dsp:cNvSpPr/>
      </dsp:nvSpPr>
      <dsp:spPr>
        <a:xfrm rot="19800000">
          <a:off x="5823761" y="1584687"/>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5828619" y="1680592"/>
        <a:ext cx="169231" cy="233320"/>
      </dsp:txXfrm>
    </dsp:sp>
    <dsp:sp modelId="{9F4C3817-9DF4-4FD2-B32C-0C881053C91C}">
      <dsp:nvSpPr>
        <dsp:cNvPr id="0" name=""/>
        <dsp:cNvSpPr/>
      </dsp:nvSpPr>
      <dsp:spPr>
        <a:xfrm>
          <a:off x="6071469" y="803868"/>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1" i="1" kern="1200"/>
            <a:t>Linke (marxist-ische oder marxistisch inspirierte) Utopien </a:t>
          </a:r>
          <a:endParaRPr lang="de-DE" sz="900" kern="1200"/>
        </a:p>
      </dsp:txBody>
      <dsp:txXfrm>
        <a:off x="6238964" y="971363"/>
        <a:ext cx="808735" cy="808735"/>
      </dsp:txXfrm>
    </dsp:sp>
    <dsp:sp modelId="{644D9597-950E-461A-AA8A-1FA25FEE2B0F}">
      <dsp:nvSpPr>
        <dsp:cNvPr id="0" name=""/>
        <dsp:cNvSpPr/>
      </dsp:nvSpPr>
      <dsp:spPr>
        <a:xfrm rot="1800000">
          <a:off x="5823761" y="2377783"/>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5828619" y="2437424"/>
        <a:ext cx="169231" cy="233320"/>
      </dsp:txXfrm>
    </dsp:sp>
    <dsp:sp modelId="{7895A296-17DE-4EE4-95E2-DFEC064AFCFA}">
      <dsp:nvSpPr>
        <dsp:cNvPr id="0" name=""/>
        <dsp:cNvSpPr/>
      </dsp:nvSpPr>
      <dsp:spPr>
        <a:xfrm>
          <a:off x="6071469" y="2403743"/>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1" kern="1200"/>
            <a:t>Antifaschismus (Antifa) und Antinationalismus</a:t>
          </a:r>
          <a:endParaRPr lang="de-DE" sz="900" kern="1200"/>
        </a:p>
      </dsp:txBody>
      <dsp:txXfrm>
        <a:off x="6238964" y="2571238"/>
        <a:ext cx="808735" cy="808735"/>
      </dsp:txXfrm>
    </dsp:sp>
    <dsp:sp modelId="{3B92634A-4927-4192-A749-CCAB01D6ED43}">
      <dsp:nvSpPr>
        <dsp:cNvPr id="0" name=""/>
        <dsp:cNvSpPr/>
      </dsp:nvSpPr>
      <dsp:spPr>
        <a:xfrm rot="5400000">
          <a:off x="5136920" y="2774331"/>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5173184" y="2815840"/>
        <a:ext cx="169231" cy="233320"/>
      </dsp:txXfrm>
    </dsp:sp>
    <dsp:sp modelId="{EFFE3AB4-6EE6-4265-AF8C-5BC262CE4755}">
      <dsp:nvSpPr>
        <dsp:cNvPr id="0" name=""/>
        <dsp:cNvSpPr/>
      </dsp:nvSpPr>
      <dsp:spPr>
        <a:xfrm>
          <a:off x="4685937" y="3203681"/>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1" kern="1200"/>
            <a:t>"Antimilitarismus" und Kriegsdienstverweigerung</a:t>
          </a:r>
          <a:endParaRPr lang="de-DE" sz="900" kern="1200"/>
        </a:p>
      </dsp:txBody>
      <dsp:txXfrm>
        <a:off x="4853432" y="3371176"/>
        <a:ext cx="808735" cy="808735"/>
      </dsp:txXfrm>
    </dsp:sp>
    <dsp:sp modelId="{EE6D71FE-1827-4200-A9DD-0A295EAF9E2E}">
      <dsp:nvSpPr>
        <dsp:cNvPr id="0" name=""/>
        <dsp:cNvSpPr/>
      </dsp:nvSpPr>
      <dsp:spPr>
        <a:xfrm rot="9000000">
          <a:off x="4450079" y="2377783"/>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10800000">
        <a:off x="4517749" y="2437424"/>
        <a:ext cx="169231" cy="233320"/>
      </dsp:txXfrm>
    </dsp:sp>
    <dsp:sp modelId="{1CA730B5-9A92-4756-8465-731B3327AE6F}">
      <dsp:nvSpPr>
        <dsp:cNvPr id="0" name=""/>
        <dsp:cNvSpPr/>
      </dsp:nvSpPr>
      <dsp:spPr>
        <a:xfrm>
          <a:off x="3300404" y="2403743"/>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1" kern="1200"/>
            <a:t>Hochschul- politik</a:t>
          </a:r>
          <a:endParaRPr lang="de-DE" sz="900" kern="1200"/>
        </a:p>
      </dsp:txBody>
      <dsp:txXfrm>
        <a:off x="3467899" y="2571238"/>
        <a:ext cx="808735" cy="808735"/>
      </dsp:txXfrm>
    </dsp:sp>
    <dsp:sp modelId="{8241AF9E-DEE3-437D-A044-02959116EF77}">
      <dsp:nvSpPr>
        <dsp:cNvPr id="0" name=""/>
        <dsp:cNvSpPr/>
      </dsp:nvSpPr>
      <dsp:spPr>
        <a:xfrm rot="12600000">
          <a:off x="4450079" y="1584687"/>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10800000">
        <a:off x="4517749" y="1680592"/>
        <a:ext cx="169231" cy="233320"/>
      </dsp:txXfrm>
    </dsp:sp>
    <dsp:sp modelId="{8773512A-FA13-41DC-833D-B8B9FF364C3D}">
      <dsp:nvSpPr>
        <dsp:cNvPr id="0" name=""/>
        <dsp:cNvSpPr/>
      </dsp:nvSpPr>
      <dsp:spPr>
        <a:xfrm>
          <a:off x="3300404" y="803868"/>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1" kern="1200" dirty="0" err="1"/>
            <a:t>Emanzip-ation</a:t>
          </a:r>
          <a:r>
            <a:rPr lang="de-DE" sz="900" b="1" kern="1200" dirty="0"/>
            <a:t> gegen gesellschaftliche Zwänge</a:t>
          </a:r>
          <a:endParaRPr lang="de-DE" sz="900" kern="1200" dirty="0"/>
        </a:p>
      </dsp:txBody>
      <dsp:txXfrm>
        <a:off x="3467899" y="971363"/>
        <a:ext cx="808735" cy="808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6T11:35:31.911"/>
    </inkml:context>
    <inkml:brush xml:id="br0">
      <inkml:brushProperty name="width" value="0.05292" units="cm"/>
      <inkml:brushProperty name="height" value="0.05292" units="cm"/>
      <inkml:brushProperty name="color" value="#FF0000"/>
    </inkml:brush>
  </inkml:definitions>
  <inkml:trace contextRef="#ctx0" brushRef="#br0">4381 4117 24575,'-6'0'0,"0"0"0,-4 0 0,4 0 0,-4 0 0,1 0 0,2 0 0,-2 0 0,3 0 0,-4 0 0,0 0 0,-3 0 0,2 0 0,-1 0 0,2 3 0,-4 4 0,-9 9 0,7-1 0,-10 4 0,11-1 0,-7-3 0,3 7 0,0-6 0,1 2 0,5-5 0,-1-2 0,4 1 0,-3-4 0,6 1 0,-3-2 0,7 2 0,-3 1 0,3 4 0,-4 3 0,3-3 0,-6 22 0,5-14 0,-7 18 0,5-16 0,-1 2 0,1-4 0,0 0 0,-1 1 0,1-1 0,-1 0 0,4-4 0,-2 3 0,5-3 0,-2 5 0,-1-1 0,4 0 0,-4 0 0,4 5 0,0-4 0,0 3 0,0-4 0,0 1 0,0-5 0,0 3 0,0-3 0,0 4 0,0 1 0,0-1 0,4 4 0,0-3 0,4 8 0,3-3 0,-1 9 0,1-3 0,1-2 0,-4-1 0,3-3 0,0 0 0,-2-2 0,1-7 0,-3-2 0,0 0 0,0-2 0,0-1 0,2-2 0,-1-2 0,4 1 0,-1 2 0,2-3 0,4 4 0,-2-3 0,6 2 0,-3-1 0,1-1 0,2 3 0,-7-7 0,7 7 0,-2-6 0,3 3 0,0-4 0,0 4 0,5-3 0,0 3 0,5-3 0,0 0 0,1 4 0,4-3 0,-4 3 0,9-4 0,-8 0 0,3-3 0,-5-1 0,0-4 0,0 3 0,0-2 0,0 3 0,0-4 0,0 0 0,-4 0 0,-1 0 0,-5 0 0,0 3 0,0-2 0,-4 2 0,4-3 0,-4 0 0,4 0 0,-4 0 0,3 0 0,4 0 0,-6 0 0,8 0 0,-12 0 0,6-6 0,-7-2 0,8-7 0,-3-3 0,0-1 0,0-4 0,0 0 0,-4 1 0,5-6 0,-5 5 0,0-4 0,0 5 0,0 0 0,-4 0 0,3 0 0,-3 0 0,1 0 0,2 0 0,-3-1 0,5-8 0,-4 10 0,9-24 0,-4 17 0,2-11 0,5 6 0,-6 4 0,3-5 0,0 1 0,-6 5 0,1 2 0,-5 8 0,-1 0 0,0 5 0,-3-1 0,0 1 0,-4-1 0,-3 1 0,0 0 0,0-1 0,0 1 0,0-1 0,0-3 0,0 3 0,0-8 0,-3 4 0,-1-4 0,-4-5 0,0 4 0,-3-8 0,2 3 0,-2-4 0,-1 0 0,3 0 0,-6 0 0,3 0 0,-4 4 0,0-3 0,-3 7 0,3-3 0,-8-1 0,4 3 0,-4 1 0,0 1 0,-4 2 0,2-3 0,-2-1 0,4 5 0,1 1 0,0 0 0,5 4 0,-5-8 0,8 8 0,-7-8 0,7 9 0,-3-5 0,4 6 0,1 0 0,-1-1 0,1 1 0,0-1 0,-5 3 0,4 2 0,-3-1 0,3 2 0,-3-2 0,2 3 0,-2 0 0,4 1 0,-5-1 0,4 3 0,-3 1 0,6 0 0,-1 2 0,2-2 0,-4 3 0,1 0 0,-1 0 0,4 0 0,-6 0 0,5 0 0,-11 0 0,8 3 0,-7 2 0,6 1 0,-6 2 0,7-2 0,-7 2 0,6-2 0,-2 2 0,0-1 0,2-1 0,-2-2 0,3 2 0,1-5 0,3 5 0,1-6 0,2 3 0,1-3 0,0 3 0,0 0 0,0 1 0,0 1 0,0-4 0,0 4 0,0-4 0,-3 4 0,2-4 0,-3 5 0,4-6 0,0 3 0,0-3 0,0 0 0,0 3 0,0-2 0,0 1 0,0-2 0,0 0 0,0 0 0,0 0 0,-1 0 0,1 0 0,0 0 0,0 0 0,0 0 0,0 0 0,0 0 0,0 0 0,0 0 0,0 0 0,0 0 0,0 0 0,0 0 0,0 0 0,-1 0 0,1 3 0,-3-2 0,2 1 0,-2-2 0,3 3 0,0-2 0,0 1 0,0-2 0,2 3 0,-1-2 0,1 4 0,1-1 0,0 2 0,1-3 0,1 2 0,-4-1 0,1-1 0,-2 0 0,0 0 0,0-3 0,0 3 0,0 0 0,0-3 0,0 3 0,0-3 0,2 3 0,4-3 0,1 3 0,2-3 0</inkml:trace>
  <inkml:trace contextRef="#ctx0" brushRef="#br0" timeOffset="4870">5575 2562 24575,'0'10'0,"0"-3"0,0 9 0,0-5 0,0 6 0,0-3 0,0-1 0,0 5 0,-6-7 0,4 9 0,-4-11 0,6 7 0,0-6 0,0 0 0,0 3 0,0-3 0,-3 4 0,3-1 0,-3 4 0,0-2 0,2 6 0,-5-3 0,5 4 0,-6 1 0,6-1 0,-5-4 0,5 3 0,-5-7 0,6 8 0,-3-8 0,3 3 0,0-3 0,0 3 0,0-2 0,0 6 0,0-3 0,0 9 0,0 0 0,0 5 0,0 5 0,0 2 0,4 4 0,0 1 0,5-1 0,0 0 0,-1 1 0,1-1 0,-1-4 0,1 3 0,-1-9 0,0 0 0,0-2 0,0-8 0,-1 4 0,0-9 0,1 3 0,-2-6 0,2 6 0,2-7 0,1 7 0,2-6 0,6 7 0,0-7 0,5 8 0,-1-3 0,1 4 0,0 0 0,-1-4 0,6 4 0,-5-4 0,4 1 0,-4 2 0,-1-3 0,-3-1 0,2 4 0,-3-8 0,1 7 0,1-6 0,-5 5 0,1-6 0,2 7 0,-5-7 0,8 4 0,-7-6 0,2 1 0,-3-3 0,-1 2 0,0-3 0,5 1 0,-4 2 0,3-6 0,-3 6 0,-1-6 0,1 6 0,3-5 0,-2 2 0,10-3 0,-6 0 0,12 1 0,-7 0 0,7-4 0,-4 0 0,6-4 0,-1 0 0,-5 0 0,4 0 0,-7 0 0,3-11 0,-5 2 0,7-15 0,-5 3 0,6-8 0,-1 3 0,-2-8 0,-3 12 0,12-17 0,-19 22 0,28-23 0,-28 23 0,20-12 0,-16 9 0,7-1 0,0-3 0,-8 9 0,7-5 0,-8 2 0,0 3 0,3-8 0,-6 5 0,7-6 0,-8 1 0,9-5 0,-8 4 0,5-8 0,-6 9 0,4-5 0,-6 6 0,5-1 0,-7 1 0,0 4 0,0-4 0,-4 4 0,1-8 0,-1-2 0,1-4 0,1-5 0,-5-2 0,0-4 0,-4 0 0,0 4 0,0-3 0,0 9 0,0-5 0,0 6 0,0 0 0,0 0 0,0 0 0,0-5 0,0-2 0,0-16 0,0 14 0,0-19 0,0 15 0,0-5 0,0-5 0,0 10 0,0-4 0,0 6 0,-3 4 0,2 2 0,-3 5 0,1 4 0,-1 2 0,-3 8 0,-4-4 0,3 8 0,-5-3 0,3 3 0,-8 0 0,4 1 0,-7-2 0,2-3 0,-4 2 0,0-3 0,1 4 0,-4 0 0,2 0 0,-2 3 0,-1-2 0,4 5 0,-3-2 0,3 4 0,1-1 0,0 4 0,0-2 0,0 5 0,0-3 0,0 1 0,0 2 0,-1-2 0,1 3 0,-4 0 0,2 0 0,-2 0 0,4 0 0,0 0 0,0 0 0,-1 0 0,1 0 0,0 0 0,0 0 0,0 0 0,0 0 0,0 0 0,0 0 0,-1 0 0,1 0 0,4 0 0,-3 3 0,3 1 0,-5 1 0,1 1 0,0-2 0,0 4 0,4-1 0,-3 0 0,2 0 0,1 0 0,-3 0 0,3 1 0,-1-1 0,2 0 0,0 0 0,2-1 0,-6 2 0,7-1 0,-3 3 0,3-3 0,-3 3 0,2-3 0,-2 3 0,0-2 0,2 4 0,-2-4 0,0 5 0,2-2 0,-6 0 0,7 2 0,-3-5 0,3 4 0,1-4 0,-1 2 0,4-4 0,1 0 0,-1 1 0,3-1 0,-2 0 0,3-2 0,-3 1 0,2-4 0,-3 2 0,1 0 0,2 1 0,-5-1 0,5 3 0,-6-6 0,6 6 0,-2-6 0,-1 6 0,4-5 0,-4 4 0,4-4 0,0 2 0,0 0 0,-3-3 0,2 3 0,-3-3 0,4 0 0,0 0 0,0 0 0,0 3 0,0-3 0,0 3 0,0-3 0,0 0 0,0 0 0,0 3 0,0-3 0,0 3 0,0 0 0,-1-3 0,4 6 0,-2-3 0,4 3 0,-4-2 0,4 1 0,-2-2 0,1 3 0,1 1 0,-5-4 0,6 2 0,-3 2 0,3 16 0,0 8 0,0-7 0,0-5 0</inkml:trace>
  <inkml:trace contextRef="#ctx0" brushRef="#br0" timeOffset="12225">10909 4743 24575,'-10'0'0,"0"0"0,-7 0 0,-1 0 0,-9 0 0,4 0 0,-8 3 0,8 1 0,-4 4 0,5-1 0,0 1 0,0-1 0,0 1 0,0 2 0,3-2 0,-2 6 0,7-6 0,-4 2 0,5-3 0,-1-1 0,4 1 0,1-1 0,0 0 0,2 1 0,-3-1 0,1 0 0,2-2 0,-5 2 0,5-5 0,-6 4 0,6-1 0,-6 3 0,7-1 0,-4 0 0,1 0 0,2 1 0,-3 2 0,0 5 0,3 1 0,-7 6 0,6-3 0,-6 4 0,6 0 0,-3 0 0,4 1 0,-1-1 0,1 0 0,0-4 0,3-1 0,-2-3 0,5-1 0,-2 1 0,0-1 0,3 4 0,-3-2 0,3 6 0,0-7 0,0 8 0,0-4 0,0 0 0,0 3 0,0-2 0,0-1 0,3 3 0,1-3 0,3 1 0,-3 2 0,2-7 0,-2 3 0,2-3 0,1-1 0,0 1 0,0-1 0,-1 1 0,1-1 0,0 4 0,3-2 0,-2 2 0,5 0 0,-5 2 0,5-1 0,-2-1 0,-1-3 0,0-1 0,0 1 0,-3-4 0,3 2 0,-1-4 0,1 4 0,4-4 0,-1 4 0,1-1 0,3 3 0,-2-1 0,6 2 0,-3-1 0,4 1 0,0 0 0,0 0 0,-3-4 0,-2-1 0,-4-3 0,1-1 0,-4 1 0,3 0 0,-7-1 0,4 0 0,-1 0 0,-2-2 0,6 2 0,-3-2 0,12 3 0,-7 0 0,15 1 0,-1-1 0,4 1 0,10 1 0,-5-1 0,5 1 0,-4-4 0,-2 2 0,-5-6 0,-4 6 0,-6-6 0,-4 2 0,-5-3 0,1 0 0,-4 0 0,-1 0 0,0 0 0,2 0 0,-1 0 0,2 0 0,2 0 0,1-6 0,2-1 0,-3-7 0,-1 4 0,0-3 0,1 6 0,-1-6 0,-3 6 0,0-3 0,-4 1 0,4 2 0,-3-6 0,6 3 0,3-13 0,-1 3 0,4-4 0,-3-1 0,2 4 0,-2-5 0,3 3 0,-4 1 0,-1 3 0,0 2 0,-3 4 0,-2-1 0,-2 1 0,0 3 0,-4 0 0,3 4 0,-6-3 0,3 2 0,-3-6 0,0 3 0,0-7 0,0 2 0,0-6 0,0 3 0,0-4 0,0-5 0,0 4 0,0-4 0,0 5 0,0 0 0,0 0 0,0-5 0,0 4 0,0-3 0,0-1 0,-3 4 0,-2-8 0,-2 3 0,-6-15 0,4 13 0,-4-11 0,6 13 0,-1-4 0,-4 0 0,3 4 0,-5 1 0,6 5 0,-3 0 0,1 4 0,2 1 0,-5 3 0,6 4 0,-5-3 0,4 3 0,-1 0 0,-1-3 0,3 6 0,-2-2 0,3 3 0,-3 0 0,2 0 0,-3-1 0,4 1 0,0 0 0,0 0 0,-3 0 0,2-1 0,-2 1 0,-1 0 0,0-1 0,0 1 0,-3-1 0,6 1 0,-5-1 0,5 1 0,-2 3 0,3-3 0,-1 6 0,1-6 0,0 6 0,0-3 0,-3 3 0,2 0 0,-2-3 0,-1 2 0,3-4 0,-5 4 0,5-1 0,-2 2 0,-1-3 0,0 2 0,0-2 0,-3 3 0,3-3 0,-3 2 0,-1-2 0,4 3 0,-3 0 0,3-3 0,0 2 0,-3-1 0,7 2 0,-4 0 0,4 0 0,0 0 0,0 0 0,0 0 0,0 0 0,0 0 0,0 0 0,0 0 0,0 0 0,0 0 0,-1 0 0,1 0 0,0 0 0,0 0 0,3 0 0,0 0 0</inkml:trace>
  <inkml:trace contextRef="#ctx0" brushRef="#br0" timeOffset="19258">6724 8271 24575,'13'0'0,"-3"0"0,0 0 0,-1 0 0,-2 0 0,2 0 0,1 0 0,-3-3 0,2 2 0,-3-4 0,0 4 0,0-4 0,3 1 0,-2 1 0,3-3 0,-4 3 0,3-4 0,1 1 0,4-1 0,-1 1 0,4-1 0,-2 0 0,6-1 0,-3 1 0,4 0 0,-3 0 0,2 3 0,-7-2 0,4 2 0,-5-3 0,0 4 0,1-3 0,-4 2 0,3-2 0,-3-4 0,3 3 0,1-6 0,-1 3 0,5-4 0,-4 3 0,7-3 0,-7 4 0,8-5 0,-8 4 0,3-2 0,1 2 0,-4-3 0,7 3 0,-6-2 0,6 5 0,-3-5 0,0 2 0,4 0 0,-8-2 0,7 2 0,-3-4 0,4 1 0,1-1 0,-1 0 0,0 0 0,0 1 0,0-1 0,10-5 0,-12 5 0,15-5 0,-10 0 0,8 3 0,1-8 0,-5 4 0,3 0 0,-3 1 0,-1 1 0,-1 2 0,-4-2 0,0 1 0,0 2 0,-4-3 0,3 1 0,-4 2 0,1-2 0,3 4 0,-4-1 0,4 1 0,-4-1 0,3 1 0,-6 3 0,2-2 0,0 5 0,-2-2 0,6 0 0,-7 2 0,8-2 0,-8 0 0,7 2 0,-3-2 0,1 3 0,2-4 0,-3 3 0,0-2 0,4-1 0,-8 4 0,7-7 0,-7 6 0,4-5 0,-1 2 0,-3-3 0,4 0 0,-1 0 0,-2 1 0,6-2 0,-3 1 0,0 0 0,3-1 0,-2 1 0,3-1 0,0 0 0,9-4 0,-10 3 0,14-4 0,-15 2 0,7 4 0,-4-4 0,-5 7 0,4-3 0,-8 0 0,3 3 0,-3-1 0,-1 1 0,9-4 0,-7 2 0,11-2 0,-7-4 0,4 3 0,5-7 0,-4 7 0,4-8 0,-5 8 0,0-3 0,-1 7 0,0-1 0,0 4 0,0-1 0,-4 3 0,4-1 0,-4 1 0,0 0 0,3 0 0,-6 0 0,6 0 0,-7 0 0,7-4 0,-6 1 0,2-1 0,-3-2 0,-1 6 0,0-3 0,1 3 0,-4 1 0,3 2 0,-6-1 0,5 4 0,-5-4 0,6 4 0,-6-2 0,2 3 0,-3-3 0,3 3 0,-2-6 0,6 6 0,-6-6 0,5 6 0,-5-6 0,3 6 0,-1-6 0,-2 5 0,5-5 0,-5 5 0,6-5 0,-3 3 0,4-4 0,-1 0 0,-3 1 0,0-1 0,-1 1 0,-2 0 0,2 0 0,-3 2 0,0-1 0,-2 1 0,1 1 0,-4-2 0,4 4 0,-4-4 0,4 4 0,-4-4 0,4 1 0,-1 1 0,2-3 0,0 3 0,0-3 0,0 0 0,0 3 0,0-3 0,0 3 0,0-1 0,0 2 0,0 2 0,0 0 0,0 0 0,1 0 0,-1 0 0,0 0 0,0 0 0,0 0 0,0 0 0,0 0 0,0 0 0,0 0 0,0 0 0,-2 2 0,-2 2 0,-2-1 0,0 0 0</inkml:trace>
  <inkml:trace contextRef="#ctx0" brushRef="#br0" timeOffset="21890">9883 6126 24575,'10'0'0,"7"0"0,-10 0 0,10 0 0,-10 0 0,5 0 0,-5 0 0,6 0 0,-6 0 0,5 0 0,2 3 0,-5 1 0,7 0 0,-9 2 0,7-3 0,-1 4 0,1-3 0,-1 2 0,0-3 0,1 4 0,-1 0 0,1 0 0,-1-4 0,1 3 0,-4-2 0,2 2 0,-5 1 0,6-1 0,-6-2 0,2 1 0,-3-4 0,0 4 0,0-4 0,0 2 0,-2-1 0,1-1 0,-4 5 0,2-3 0,-3 3 0,0 0 0,0 0 0,-3 0 0,-4 4 0,0 0 0,-6 0 0,6 3 0,-6 1 0,2 1 0,0 2 0,1-4 0,1 1 0,1-1 0,-2 1 0,4-1 0,-1-3 0,1 3 0,-1-3 0,0 4 0,4-1 0,-3 0 0,5-2 0,-5 1 0,5-2 0,-4 1 0,4 1 0,-2-2 0,1 0 0,1 3 0,-2-6 0,3 2 0,-3 1 0,2-3 0,-2 2 0,3-3 0,0 0 0,0-5 0,0 1 0,0-5 0</inkml:trace>
  <inkml:trace contextRef="#ctx0" brushRef="#br0" timeOffset="29667">12059 3280 24575,'0'2'0,"0"2"0,0 9 0,0 5 0,0-7 0,0 9 0,0-9 0,0 10 0,0-2 0,0 3 0,0 0 0,0 0 0,0 0 0,0 0 0,0-4 0,0 4 0,0-4 0,0 0 0,0-1 0,0-3 0,0-1 0,0 1 0,0-1 0,0-3 0,0 3 0,0-3 0,0 0 0,0 3 0,0-3 0,0 0 0,0 3 0,0 1 0,0 0 0,3 4 0,-2-1 0,2-3 0,-3 4 0,0-5 0,2-3 0,-1 3 0,2-6 0,-3 2 0,0-3 0,0-2 0,0-2 0</inkml:trace>
  <inkml:trace contextRef="#ctx0" brushRef="#br0" timeOffset="32167">11738 3745 24575,'6'0'0,"4"0"0,0 0 0,0 0 0,6 0 0,-8 3 0,5-2 0,-3 1 0,-6 4 0,8-4 0,-11 7 0,11-6 0,-7 1 0,1 1 0,0-1 0,-3 2 0,3-3 0,0 3 0,0-3 0,0 3 0,0 0 0,0 0 0,0-2 0,1 1 0,-1-2 0,0 3 0,0-2 0,0 1 0,0-1 0,0 2 0,0 0 0,0 0 0,0 0 0,-2 0 0,1-3 0,-4 3 0,4-6 0,-4 6 0,4-6 0,-4 6 0,4-3 0,-1 3 0,2 0 0,0 0 0,0 0 0,0-2 0,-3 1 0,3-1 0,-3-1 0,3 0 0,0-3 0,0 0 0,0 0 0,0 0 0,0 0 0,4 0 0,0-3 0,3-4 0,1-1 0,3-5 0,-2 3 0,2-4 0,-4 3 0,1 1 0,-4 4 0,-1 0 0,-3 0 0,0-1 0,0 4 0,0 0 0,-2 1 0,1 1 0,-1-4 0,2 1 0,0-2 0,3-3 0,1 2 0,4-6 0,-4 6 0,3-3 0,-6 1 0,5 1 0,-4 2 0,1 0 0,-3 3 0,0-1 0,-3 1 0,0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49566-2AF0-664E-834D-63B7C32CCF91}" type="datetimeFigureOut">
              <a:rPr lang="de-DE" smtClean="0"/>
              <a:t>06.01.21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59A3B-1C94-0540-9367-2B1AF1C54D44}" type="slidenum">
              <a:rPr lang="de-DE" smtClean="0"/>
              <a:t>‹Nr.›</a:t>
            </a:fld>
            <a:endParaRPr lang="de-DE"/>
          </a:p>
        </p:txBody>
      </p:sp>
    </p:spTree>
    <p:extLst>
      <p:ext uri="{BB962C8B-B14F-4D97-AF65-F5344CB8AC3E}">
        <p14:creationId xmlns:p14="http://schemas.microsoft.com/office/powerpoint/2010/main" val="42603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Von </a:t>
            </a:r>
            <a:r>
              <a:rPr lang="de-DE" dirty="0" err="1"/>
              <a:t>Flone</a:t>
            </a:r>
            <a:r>
              <a:rPr lang="de-DE" dirty="0"/>
              <a:t> - German </a:t>
            </a:r>
            <a:r>
              <a:rPr lang="de-DE" dirty="0" err="1"/>
              <a:t>parliamentary</a:t>
            </a:r>
            <a:r>
              <a:rPr lang="de-DE" dirty="0"/>
              <a:t> </a:t>
            </a:r>
            <a:r>
              <a:rPr lang="de-DE" dirty="0" err="1"/>
              <a:t>elections</a:t>
            </a:r>
            <a:r>
              <a:rPr lang="de-DE" dirty="0"/>
              <a:t> </a:t>
            </a:r>
            <a:r>
              <a:rPr lang="de-DE" dirty="0" err="1"/>
              <a:t>diagram</a:t>
            </a:r>
            <a:r>
              <a:rPr lang="de-DE" dirty="0"/>
              <a:t> </a:t>
            </a:r>
            <a:r>
              <a:rPr lang="de-DE" dirty="0" err="1"/>
              <a:t>de.png</a:t>
            </a:r>
            <a:r>
              <a:rPr lang="de-DE" dirty="0"/>
              <a:t>: San </a:t>
            </a:r>
            <a:r>
              <a:rPr lang="de-DE" dirty="0" err="1"/>
              <a:t>Josederivative</a:t>
            </a:r>
            <a:r>
              <a:rPr lang="de-DE" dirty="0"/>
              <a:t> </a:t>
            </a:r>
            <a:r>
              <a:rPr lang="de-DE" dirty="0" err="1"/>
              <a:t>work</a:t>
            </a:r>
            <a:r>
              <a:rPr lang="de-DE" dirty="0"/>
              <a:t> </a:t>
            </a:r>
            <a:r>
              <a:rPr lang="de-DE" dirty="0" err="1"/>
              <a:t>by</a:t>
            </a:r>
            <a:r>
              <a:rPr lang="de-DE" dirty="0"/>
              <a:t> </a:t>
            </a:r>
            <a:r>
              <a:rPr lang="de-DE" dirty="0" err="1"/>
              <a:t>Flone</a:t>
            </a:r>
            <a:r>
              <a:rPr lang="de-DE" dirty="0"/>
              <a:t>, CC BY-SA 3.0, https://</a:t>
            </a:r>
            <a:r>
              <a:rPr lang="de-DE" dirty="0" err="1"/>
              <a:t>commons.wikimedia.org</a:t>
            </a:r>
            <a:r>
              <a:rPr lang="de-DE" dirty="0"/>
              <a:t>/</a:t>
            </a:r>
            <a:r>
              <a:rPr lang="de-DE" dirty="0" err="1"/>
              <a:t>w</a:t>
            </a:r>
            <a:r>
              <a:rPr lang="de-DE" dirty="0"/>
              <a:t>/</a:t>
            </a:r>
            <a:r>
              <a:rPr lang="de-DE" dirty="0" err="1"/>
              <a:t>index.php?curid</a:t>
            </a:r>
            <a:r>
              <a:rPr lang="de-DE" dirty="0"/>
              <a:t>=7963529</a:t>
            </a:r>
          </a:p>
        </p:txBody>
      </p:sp>
      <p:sp>
        <p:nvSpPr>
          <p:cNvPr id="4" name="Foliennummernplatzhalter 3"/>
          <p:cNvSpPr>
            <a:spLocks noGrp="1"/>
          </p:cNvSpPr>
          <p:nvPr>
            <p:ph type="sldNum" sz="quarter" idx="5"/>
          </p:nvPr>
        </p:nvSpPr>
        <p:spPr/>
        <p:txBody>
          <a:bodyPr/>
          <a:lstStyle/>
          <a:p>
            <a:fld id="{60C59A3B-1C94-0540-9367-2B1AF1C54D44}" type="slidenum">
              <a:rPr lang="de-DE" smtClean="0"/>
              <a:t>3</a:t>
            </a:fld>
            <a:endParaRPr lang="de-DE"/>
          </a:p>
        </p:txBody>
      </p:sp>
    </p:spTree>
    <p:extLst>
      <p:ext uri="{BB962C8B-B14F-4D97-AF65-F5344CB8AC3E}">
        <p14:creationId xmlns:p14="http://schemas.microsoft.com/office/powerpoint/2010/main" val="38021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473B2-972E-D241-B9BF-A9E56B874DB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4D2C97B-D30C-A74F-827A-AAF1823CF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F8BEBE6-FFAC-F04F-B647-0166EB85A9BE}"/>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5" name="Fußzeilenplatzhalter 4">
            <a:extLst>
              <a:ext uri="{FF2B5EF4-FFF2-40B4-BE49-F238E27FC236}">
                <a16:creationId xmlns:a16="http://schemas.microsoft.com/office/drawing/2014/main" id="{19F90353-D6BA-1E42-9D34-3C96DE6AE4F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31AE5C-457A-7647-8881-A5A75FB42943}"/>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148883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109FE-D1E3-014F-B733-23B55D2B6B5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CC956A0-A853-EE4F-BEB4-334DE0D93A7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05B461-1C2D-4147-96A8-A25C4F664948}"/>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5" name="Fußzeilenplatzhalter 4">
            <a:extLst>
              <a:ext uri="{FF2B5EF4-FFF2-40B4-BE49-F238E27FC236}">
                <a16:creationId xmlns:a16="http://schemas.microsoft.com/office/drawing/2014/main" id="{A41F65C9-0837-304B-A1D7-1FA0E7431F8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5F739B-1B92-9E48-BCDB-7D403C8FDD6F}"/>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129214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8EB378A-2FE7-F24C-BD91-F703FB7B627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C827EA7-73E5-4F40-BE73-9AB4ACF83FE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47B1D20-0783-8341-B0B5-5004ACBDB455}"/>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5" name="Fußzeilenplatzhalter 4">
            <a:extLst>
              <a:ext uri="{FF2B5EF4-FFF2-40B4-BE49-F238E27FC236}">
                <a16:creationId xmlns:a16="http://schemas.microsoft.com/office/drawing/2014/main" id="{DEF51B62-8C56-7A42-BB97-89E1BEB744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BB3B3E5-0C19-2643-95BB-9D87C3B625B8}"/>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397921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514C4-EAF6-DD41-A19A-DF4D338A5C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3A2929E-4EB7-CF45-A823-44B67A50A11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1729D2-6330-3549-8B61-E067B0079BAF}"/>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5" name="Fußzeilenplatzhalter 4">
            <a:extLst>
              <a:ext uri="{FF2B5EF4-FFF2-40B4-BE49-F238E27FC236}">
                <a16:creationId xmlns:a16="http://schemas.microsoft.com/office/drawing/2014/main" id="{E94A0E79-1915-2048-9326-73011AB0FD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3C22859-FA4A-F245-BE27-5909B1F8074E}"/>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277782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A6C4C-D324-1E4F-A13C-9210AD0928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3A16D4A-1A9F-6B4F-800A-632F9961D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DF75BD6-8E25-D44F-8B3B-85A03B09EB7E}"/>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5" name="Fußzeilenplatzhalter 4">
            <a:extLst>
              <a:ext uri="{FF2B5EF4-FFF2-40B4-BE49-F238E27FC236}">
                <a16:creationId xmlns:a16="http://schemas.microsoft.com/office/drawing/2014/main" id="{1FADD598-66BA-B341-B4CF-52F1582BDA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77DEAD-2296-1C4C-AFE1-A329ED15F831}"/>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63648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D42A6-4B75-B34A-9F77-DB347D5A45B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7ED9B4-F213-B84A-8E75-FEE1D1C5422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2E894F7-D319-0741-A48F-4D39B0BB441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2CFBBB5-74FE-1942-8FF0-FEA00B138E8C}"/>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6" name="Fußzeilenplatzhalter 5">
            <a:extLst>
              <a:ext uri="{FF2B5EF4-FFF2-40B4-BE49-F238E27FC236}">
                <a16:creationId xmlns:a16="http://schemas.microsoft.com/office/drawing/2014/main" id="{D1A68A97-1E7D-2148-8CFA-DAB1CEB1DBE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85AC076-B39E-424A-A2F7-517F9CE602AD}"/>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7680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07FEA-5196-8B4B-BB08-237126307E7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C81E6B9-4E0F-7E43-B3DE-D0F9907BF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A673884-A378-C64D-B3F6-A85F6AA57D3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265298E-D728-1A4A-A76B-B2010437C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1B5B4D1-AEF4-B447-B994-E1725182021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80AFA04-8709-064D-A33D-2315FAE2F73A}"/>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8" name="Fußzeilenplatzhalter 7">
            <a:extLst>
              <a:ext uri="{FF2B5EF4-FFF2-40B4-BE49-F238E27FC236}">
                <a16:creationId xmlns:a16="http://schemas.microsoft.com/office/drawing/2014/main" id="{616793A2-F38A-5340-ABC5-590028AA5C8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A7F09FA-9372-DE4D-AC8B-085DDEF24E67}"/>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228935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BF362-B8F2-614B-A285-1FE98C45FF3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E093648-DD87-2D42-869E-185074A1B95A}"/>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4" name="Fußzeilenplatzhalter 3">
            <a:extLst>
              <a:ext uri="{FF2B5EF4-FFF2-40B4-BE49-F238E27FC236}">
                <a16:creationId xmlns:a16="http://schemas.microsoft.com/office/drawing/2014/main" id="{49515B81-BD52-7548-9547-E1A89C98A5B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A191485-1D38-9640-A9A5-803234BCBC9C}"/>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24706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82EB2F8-EB71-464F-B136-01C27782FD02}"/>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3" name="Fußzeilenplatzhalter 2">
            <a:extLst>
              <a:ext uri="{FF2B5EF4-FFF2-40B4-BE49-F238E27FC236}">
                <a16:creationId xmlns:a16="http://schemas.microsoft.com/office/drawing/2014/main" id="{4EF3A443-AC59-4348-B086-CD765B29A12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BB6C146-0CDF-1B47-87A1-37D95A9A9AE0}"/>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297040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39D91-E380-E94E-B7F4-B5F5D20AA39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75C317B-99F3-8B4B-838D-71AE5FAEF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1C04607-AE26-B24C-8C65-C25FD81FC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03708F2-8D84-7040-A63D-CD344D7356C4}"/>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6" name="Fußzeilenplatzhalter 5">
            <a:extLst>
              <a:ext uri="{FF2B5EF4-FFF2-40B4-BE49-F238E27FC236}">
                <a16:creationId xmlns:a16="http://schemas.microsoft.com/office/drawing/2014/main" id="{0A7CE807-3569-0B4A-9A8B-A8DFF2D1A32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CB461D4-4C7A-5043-A0A1-8BC3A91BB8A4}"/>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255162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0E3C2-C42E-094D-9815-840C4595F3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C45093-2A65-FC44-93E2-D5EF923CE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0B00817-70FF-4843-B196-1BAADAA53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9697B0-1FFF-4444-B1C9-0C7E474B880B}"/>
              </a:ext>
            </a:extLst>
          </p:cNvPr>
          <p:cNvSpPr>
            <a:spLocks noGrp="1"/>
          </p:cNvSpPr>
          <p:nvPr>
            <p:ph type="dt" sz="half" idx="10"/>
          </p:nvPr>
        </p:nvSpPr>
        <p:spPr/>
        <p:txBody>
          <a:bodyPr/>
          <a:lstStyle/>
          <a:p>
            <a:fld id="{B6882205-F83E-6447-8AEB-51FEBEC753D8}" type="datetimeFigureOut">
              <a:rPr lang="de-DE" smtClean="0"/>
              <a:t>06.01.21</a:t>
            </a:fld>
            <a:endParaRPr lang="de-DE"/>
          </a:p>
        </p:txBody>
      </p:sp>
      <p:sp>
        <p:nvSpPr>
          <p:cNvPr id="6" name="Fußzeilenplatzhalter 5">
            <a:extLst>
              <a:ext uri="{FF2B5EF4-FFF2-40B4-BE49-F238E27FC236}">
                <a16:creationId xmlns:a16="http://schemas.microsoft.com/office/drawing/2014/main" id="{3B0019E2-E1C3-5241-A0E2-F39927A670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EA0E2A1-316C-B641-B067-1981157BD93D}"/>
              </a:ext>
            </a:extLst>
          </p:cNvPr>
          <p:cNvSpPr>
            <a:spLocks noGrp="1"/>
          </p:cNvSpPr>
          <p:nvPr>
            <p:ph type="sldNum" sz="quarter" idx="12"/>
          </p:nvPr>
        </p:nvSpPr>
        <p:spPr/>
        <p:txBody>
          <a:bodyPr/>
          <a:lstStyle/>
          <a:p>
            <a:fld id="{F30FC5F6-8BE4-4447-B89F-FF371A813DC6}" type="slidenum">
              <a:rPr lang="de-DE" smtClean="0"/>
              <a:t>‹Nr.›</a:t>
            </a:fld>
            <a:endParaRPr lang="de-DE"/>
          </a:p>
        </p:txBody>
      </p:sp>
    </p:spTree>
    <p:extLst>
      <p:ext uri="{BB962C8B-B14F-4D97-AF65-F5344CB8AC3E}">
        <p14:creationId xmlns:p14="http://schemas.microsoft.com/office/powerpoint/2010/main" val="384477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B8F965-64E0-9849-A222-A1F5C82A5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A81F579-D47F-3C44-BBAC-FA8E6645B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695A1F-CB9E-B846-B215-622391559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82205-F83E-6447-8AEB-51FEBEC753D8}" type="datetimeFigureOut">
              <a:rPr lang="de-DE" smtClean="0"/>
              <a:t>06.01.21</a:t>
            </a:fld>
            <a:endParaRPr lang="de-DE"/>
          </a:p>
        </p:txBody>
      </p:sp>
      <p:sp>
        <p:nvSpPr>
          <p:cNvPr id="5" name="Fußzeilenplatzhalter 4">
            <a:extLst>
              <a:ext uri="{FF2B5EF4-FFF2-40B4-BE49-F238E27FC236}">
                <a16:creationId xmlns:a16="http://schemas.microsoft.com/office/drawing/2014/main" id="{B0749E2E-DF64-D940-97B6-74D3C8120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11C64C0-4A0F-FE4F-B41B-C20DEA870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FC5F6-8BE4-4447-B89F-FF371A813DC6}" type="slidenum">
              <a:rPr lang="de-DE" smtClean="0"/>
              <a:t>‹Nr.›</a:t>
            </a:fld>
            <a:endParaRPr lang="de-DE"/>
          </a:p>
        </p:txBody>
      </p:sp>
    </p:spTree>
    <p:extLst>
      <p:ext uri="{BB962C8B-B14F-4D97-AF65-F5344CB8AC3E}">
        <p14:creationId xmlns:p14="http://schemas.microsoft.com/office/powerpoint/2010/main" val="117757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dg.de/lemo/kapitel/nachkriegsjahre/befreiung-und-besatzung/alliierte-besatzung.html" TargetMode="External"/><Relationship Id="rId2" Type="http://schemas.openxmlformats.org/officeDocument/2006/relationships/hyperlink" Target="https://www.hdg.de/lemo/biografie/nikita-chruschtschow.html" TargetMode="External"/><Relationship Id="rId1" Type="http://schemas.openxmlformats.org/officeDocument/2006/relationships/slideLayout" Target="../slideLayouts/slideLayout7.xml"/><Relationship Id="rId5" Type="http://schemas.openxmlformats.org/officeDocument/2006/relationships/hyperlink" Target="https://www.hdg.de/lemo/kapitel/geteiltes-deutschland-gruenderjahre/deutsche-frage.html" TargetMode="External"/><Relationship Id="rId4" Type="http://schemas.openxmlformats.org/officeDocument/2006/relationships/hyperlink" Target="https://www.hdg.de/lemo/kapitel/geteiltes-deutschland-gruenderjahre/mauerbau/13-august-1961-mauerbau.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hdg.de/lemo/biografie/willy-brandt" TargetMode="External"/><Relationship Id="rId3" Type="http://schemas.openxmlformats.org/officeDocument/2006/relationships/image" Target="../media/image13.png"/><Relationship Id="rId7" Type="http://schemas.openxmlformats.org/officeDocument/2006/relationships/hyperlink" Target="https://www.hdg.de/lemo/kapitel/geteiltes-deutschland-gruenderjahre/weg-nach-westen/militaerallianzen.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hdg.de/lemo/kapitel/geteiltes-deutschland-gruenderjahre/weg-nach-westen/aufbau-der-bundeswehr.html" TargetMode="External"/><Relationship Id="rId5" Type="http://schemas.openxmlformats.org/officeDocument/2006/relationships/hyperlink" Target="https://www.hdg.de/lemo/kapitel/geteiltes-deutschland-gruenderjahre/wirtschaft-und-gesellschaft-im-westen/soziale-marktwirtschaft.html" TargetMode="External"/><Relationship Id="rId10" Type="http://schemas.openxmlformats.org/officeDocument/2006/relationships/hyperlink" Target="https://www.hdg.de/lemo/kapitel/geteiltes-deutschland-gruenderjahre/weg-nach-westen/bundestagswahl-1961.html" TargetMode="External"/><Relationship Id="rId4" Type="http://schemas.openxmlformats.org/officeDocument/2006/relationships/hyperlink" Target="https://www.dhm.de/lemo/Biografie/karl-marx" TargetMode="External"/><Relationship Id="rId9" Type="http://schemas.openxmlformats.org/officeDocument/2006/relationships/hyperlink" Target="https://www.hdg.de/lemo/biografie/erich-ollenhauer" TargetMode="Externa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Dok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hyperlink" Target="https://www.hdg.de/lemo/kapitel/nachkriegsjahre/befreiung-und-besatzung/alliierte-besatzung.html" TargetMode="External"/><Relationship Id="rId3" Type="http://schemas.openxmlformats.org/officeDocument/2006/relationships/hyperlink" Target="https://www.youtube.com/watch?v=jlbAUFvh04k" TargetMode="External"/><Relationship Id="rId7" Type="http://schemas.openxmlformats.org/officeDocument/2006/relationships/hyperlink" Target="https://www.hdg.de/lemo/kapitel/geteiltes-deutschland-gruenderjahre/mauerbau/flucht-und-notaufnahme.html" TargetMode="External"/><Relationship Id="rId2" Type="http://schemas.openxmlformats.org/officeDocument/2006/relationships/hyperlink" Target="https://www.hdg.de/lemo/kapitel/geteiltes-deutschland-gruenderjahre/weg-nach-osten/nationale-volksarmee.html" TargetMode="External"/><Relationship Id="rId1" Type="http://schemas.openxmlformats.org/officeDocument/2006/relationships/slideLayout" Target="../slideLayouts/slideLayout6.xml"/><Relationship Id="rId6" Type="http://schemas.openxmlformats.org/officeDocument/2006/relationships/hyperlink" Target="https://www.hdg.de/lemo/kapitel/geteiltes-deutschland-gruenderjahre/weg-nach-osten/partei-neuen-typus.html" TargetMode="External"/><Relationship Id="rId5" Type="http://schemas.openxmlformats.org/officeDocument/2006/relationships/hyperlink" Target="https://www.hdg.de/lemo/biografie/erich-honecker.html" TargetMode="External"/><Relationship Id="rId4" Type="http://schemas.openxmlformats.org/officeDocument/2006/relationships/hyperlink" Target="https://www.dhm.de/lemo/biografie/walter-ulbricht"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_Pjn5E6yOK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8" Type="http://schemas.openxmlformats.org/officeDocument/2006/relationships/hyperlink" Target="https://www.bpb.de/17266/buerger-buergertum" TargetMode="External"/><Relationship Id="rId3" Type="http://schemas.openxmlformats.org/officeDocument/2006/relationships/hyperlink" Target="https://de.wikipedia.org/wiki/Geschichte_der_Bundesrepublik_Deutschland_(bis_1990)" TargetMode="External"/><Relationship Id="rId7" Type="http://schemas.openxmlformats.org/officeDocument/2006/relationships/hyperlink" Target="https://www.bpb.de/18120/regierung" TargetMode="External"/><Relationship Id="rId2" Type="http://schemas.openxmlformats.org/officeDocument/2006/relationships/hyperlink" Target="https://de.wikipedia.org/wiki/Doktrin" TargetMode="External"/><Relationship Id="rId1" Type="http://schemas.openxmlformats.org/officeDocument/2006/relationships/slideLayout" Target="../slideLayouts/slideLayout7.xml"/><Relationship Id="rId6" Type="http://schemas.openxmlformats.org/officeDocument/2006/relationships/hyperlink" Target="https://de.wikipedia.org/wiki/Drittstaat" TargetMode="External"/><Relationship Id="rId5" Type="http://schemas.openxmlformats.org/officeDocument/2006/relationships/hyperlink" Target="https://de.wikipedia.org/wiki/Deutsche_Demokratische_Republik" TargetMode="External"/><Relationship Id="rId10" Type="http://schemas.openxmlformats.org/officeDocument/2006/relationships/hyperlink" Target="https://www.bpb.de/izpb/7892/grundzuege-deutscher-aussenpolitik-1949-1990" TargetMode="External"/><Relationship Id="rId4" Type="http://schemas.openxmlformats.org/officeDocument/2006/relationships/hyperlink" Target="https://de.wikipedia.org/wiki/Diplomatie" TargetMode="External"/><Relationship Id="rId9" Type="http://schemas.openxmlformats.org/officeDocument/2006/relationships/hyperlink" Target="https://www.bpb.de/18482/wiedervereinigun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hdg.de/lemo/kapitel/nachkriegsjahre/doppelte-staatsgruendung/entstehung-der-bundesrepublik-parlamentarischer-rat-und-grundgesetz.html" TargetMode="External"/><Relationship Id="rId2" Type="http://schemas.openxmlformats.org/officeDocument/2006/relationships/hyperlink" Target="https://www.hdg.de/lemo/biografie/theodor-heuss.html" TargetMode="External"/><Relationship Id="rId1" Type="http://schemas.openxmlformats.org/officeDocument/2006/relationships/slideLayout" Target="../slideLayouts/slideLayout6.xml"/><Relationship Id="rId4" Type="http://schemas.openxmlformats.org/officeDocument/2006/relationships/hyperlink" Target="https://www.hdg.de/lemo/biografie/konrad-adenauer.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commons.wikimedia.org/wiki/File:Bundesarchiv_B_145_Bild-F057884-0009,_Willy_Brandt.jpg" TargetMode="External"/><Relationship Id="rId7" Type="http://schemas.openxmlformats.org/officeDocument/2006/relationships/hyperlink" Target="https://en.wikipedia.org/wiki/Konrad_Adenauer"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s://en.wikipedia.org/wiki/Kurt_Georg_Kiesinger" TargetMode="External"/><Relationship Id="rId4" Type="http://schemas.openxmlformats.org/officeDocument/2006/relationships/image" Target="../media/image2.jpg"/><Relationship Id="rId9" Type="http://schemas.openxmlformats.org/officeDocument/2006/relationships/hyperlink" Target="https://en.wikipedia.org/wiki/Ludwig_Erhar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hdg.de/lemo/biografie/conrad-ahlers.html" TargetMode="External"/><Relationship Id="rId2" Type="http://schemas.openxmlformats.org/officeDocument/2006/relationships/hyperlink" Target="https://www.hdg.de/lemo/biografie/rudolf-augstein.html" TargetMode="External"/><Relationship Id="rId1" Type="http://schemas.openxmlformats.org/officeDocument/2006/relationships/slideLayout" Target="../slideLayouts/slideLayout6.xml"/><Relationship Id="rId6" Type="http://schemas.openxmlformats.org/officeDocument/2006/relationships/hyperlink" Target="https://www.hdg.de/lemo/biografie/konrad-adenauer.html" TargetMode="External"/><Relationship Id="rId5" Type="http://schemas.openxmlformats.org/officeDocument/2006/relationships/hyperlink" Target="https://www.hdg.de/lemo/biografie/hermann-hoecherl.html" TargetMode="External"/><Relationship Id="rId4" Type="http://schemas.openxmlformats.org/officeDocument/2006/relationships/hyperlink" Target="https://www.hdg.de/lemo/biografie/franz-josef-straus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8" Type="http://schemas.openxmlformats.org/officeDocument/2006/relationships/hyperlink" Target="https://de.wikipedia.org/wiki/Neue_Linke" TargetMode="External"/><Relationship Id="rId13" Type="http://schemas.openxmlformats.org/officeDocument/2006/relationships/hyperlink" Target="https://de.wikipedia.org/wiki/K-Gruppe" TargetMode="External"/><Relationship Id="rId3" Type="http://schemas.openxmlformats.org/officeDocument/2006/relationships/hyperlink" Target="https://de.wikipedia.org/wiki/Studentenverband" TargetMode="External"/><Relationship Id="rId7" Type="http://schemas.openxmlformats.org/officeDocument/2006/relationships/hyperlink" Target="https://de.wikipedia.org/wiki/Sozialistischer_Hochschulbund" TargetMode="External"/><Relationship Id="rId12" Type="http://schemas.openxmlformats.org/officeDocument/2006/relationships/hyperlink" Target="https://de.wikipedia.org/wiki/Rudi_Dutschke" TargetMode="External"/><Relationship Id="rId2" Type="http://schemas.openxmlformats.org/officeDocument/2006/relationships/hyperlink" Target="https://de.wikipedia.org/wiki/Politik" TargetMode="External"/><Relationship Id="rId16"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hyperlink" Target="https://de.wikipedia.org/wiki/Sozialdemokratische_Partei_Deutschlands" TargetMode="External"/><Relationship Id="rId11" Type="http://schemas.openxmlformats.org/officeDocument/2006/relationships/hyperlink" Target="https://de.wikipedia.org/wiki/Westdeutsche_Studentenbewegung_der_1960er_Jahre" TargetMode="External"/><Relationship Id="rId5" Type="http://schemas.openxmlformats.org/officeDocument/2006/relationships/hyperlink" Target="https://de.wikipedia.org/wiki/West-Berlin" TargetMode="External"/><Relationship Id="rId15" Type="http://schemas.openxmlformats.org/officeDocument/2006/relationships/hyperlink" Target="https://de.wikipedia.org/wiki/Terrorismus" TargetMode="External"/><Relationship Id="rId10" Type="http://schemas.openxmlformats.org/officeDocument/2006/relationships/hyperlink" Target="https://de.wikipedia.org/wiki/Antiautorit%C3%A4rer_Sozialismus" TargetMode="External"/><Relationship Id="rId4" Type="http://schemas.openxmlformats.org/officeDocument/2006/relationships/hyperlink" Target="https://de.wikipedia.org/wiki/Westdeutschland" TargetMode="External"/><Relationship Id="rId9" Type="http://schemas.openxmlformats.org/officeDocument/2006/relationships/hyperlink" Target="https://de.wikipedia.org/wiki/Au%C3%9Ferparlamentarische_Opposition" TargetMode="External"/><Relationship Id="rId14" Type="http://schemas.openxmlformats.org/officeDocument/2006/relationships/hyperlink" Target="https://de.wikipedia.org/wiki/Linkssozialismu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20min.ch/interaktiv/RAF/dokumente/ohnesorg_3_6_67.jp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dhm.de/lemo/objekte/pict/KontinuitaetUndWandel_streikzeitungGegenNotstandsgesetze/index.html" TargetMode="External"/><Relationship Id="rId2" Type="http://schemas.openxmlformats.org/officeDocument/2006/relationships/hyperlink" Target="http://www.dhm.de/lemo/html/DasGeteilteDeutschland/JahreDesAufbausInOstUndWest/ZweiStaatenZweiWege/deutschlandvertrag.html"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VnJF059F6b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youtube.com/watch?v=If86BGq46TE"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bpb.de/geschichte/zeitgeschichte/deutschlandarchiv/262189/rudi-dutschke-und-die-nationale-frage" TargetMode="External"/><Relationship Id="rId2" Type="http://schemas.openxmlformats.org/officeDocument/2006/relationships/image" Target="../media/image30.jpg"/><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www.youtube.com/watch?v=SeIsyuoNfOg&amp;list=PLOrKnFPfnQ2XxoJMYmvNTrAxn3IKqK3Y1&amp;index=2&amp;t=15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ustomXml" Target="../ink/ink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WmQ1YEklY" TargetMode="External"/><Relationship Id="rId2" Type="http://schemas.openxmlformats.org/officeDocument/2006/relationships/hyperlink" Target="https://www.bpb.de/geschichte/zeitgeschichte/jugendkulturen-in-deutschland/36156/die-halbstarken" TargetMode="Externa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hyperlink" Target="https://de.wikipedia.org/wiki/Ohne_mich-Bewegung" TargetMode="External"/><Relationship Id="rId13" Type="http://schemas.openxmlformats.org/officeDocument/2006/relationships/hyperlink" Target="https://de.wikipedia.org/wiki/Gustav_Heinemann" TargetMode="External"/><Relationship Id="rId3" Type="http://schemas.openxmlformats.org/officeDocument/2006/relationships/hyperlink" Target="https://de.wikipedia.org/wiki/NATO" TargetMode="External"/><Relationship Id="rId7" Type="http://schemas.openxmlformats.org/officeDocument/2006/relationships/hyperlink" Target="https://de.wikipedia.org/wiki/Wiederbewaffnung" TargetMode="External"/><Relationship Id="rId12" Type="http://schemas.openxmlformats.org/officeDocument/2006/relationships/hyperlink" Target="https://de.wikipedia.org/wiki/EKD" TargetMode="External"/><Relationship Id="rId2" Type="http://schemas.openxmlformats.org/officeDocument/2006/relationships/hyperlink" Target="https://de.wikipedia.org/wiki/Grundgesetz" TargetMode="External"/><Relationship Id="rId1" Type="http://schemas.openxmlformats.org/officeDocument/2006/relationships/slideLayout" Target="../slideLayouts/slideLayout6.xml"/><Relationship Id="rId6" Type="http://schemas.openxmlformats.org/officeDocument/2006/relationships/hyperlink" Target="https://de.wikipedia.org/wiki/Westdeutschland" TargetMode="External"/><Relationship Id="rId11" Type="http://schemas.openxmlformats.org/officeDocument/2006/relationships/hyperlink" Target="https://de.wikipedia.org/wiki/Kommunistische_Partei_Deutschlands" TargetMode="External"/><Relationship Id="rId5" Type="http://schemas.openxmlformats.org/officeDocument/2006/relationships/hyperlink" Target="https://de.wikipedia.org/wiki/Christlich_Demokratische_Union" TargetMode="External"/><Relationship Id="rId10" Type="http://schemas.openxmlformats.org/officeDocument/2006/relationships/hyperlink" Target="https://de.wikipedia.org/wiki/Westdeutsche_Frauenfriedensbewegung" TargetMode="External"/><Relationship Id="rId4" Type="http://schemas.openxmlformats.org/officeDocument/2006/relationships/hyperlink" Target="https://de.wikipedia.org/wiki/Konrad_Adenauer" TargetMode="External"/><Relationship Id="rId9" Type="http://schemas.openxmlformats.org/officeDocument/2006/relationships/hyperlink" Target="https://de.wikipedia.org/wiki/Gewerkschaft" TargetMode="External"/><Relationship Id="rId14" Type="http://schemas.openxmlformats.org/officeDocument/2006/relationships/hyperlink" Target="https://de.wikipedia.org/wiki/Gesamtdeutsche_Volksparte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hyperlink" Target="https://www.hdg.de/lemo/kapitel/geteiltes-deutschland-gruenderjahre/weg-nach-osten/partei-neuen-typus.html" TargetMode="External"/><Relationship Id="rId5" Type="http://schemas.openxmlformats.org/officeDocument/2006/relationships/hyperlink" Target="https://www.hdg.de/lemo/kapitel/geteiltes-deutschland-modernisierung/aufbruch-zu-neuen-grenzen.html" TargetMode="External"/><Relationship Id="rId4" Type="http://schemas.openxmlformats.org/officeDocument/2006/relationships/hyperlink" Target="https://www.hdg.de/lemo/kapitel/geteiltes-deutschland-gruenderjahre/weg-nach-westen/bundesregierung.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68D98-BAC7-3E49-8628-0240E1E6BBBE}"/>
              </a:ext>
            </a:extLst>
          </p:cNvPr>
          <p:cNvSpPr>
            <a:spLocks noGrp="1"/>
          </p:cNvSpPr>
          <p:nvPr>
            <p:ph type="ctrTitle"/>
          </p:nvPr>
        </p:nvSpPr>
        <p:spPr/>
        <p:txBody>
          <a:bodyPr/>
          <a:lstStyle/>
          <a:p>
            <a:r>
              <a:rPr lang="de-DE" dirty="0"/>
              <a:t>Von  „keine  Experimente wagen“ zum Wandel </a:t>
            </a:r>
          </a:p>
        </p:txBody>
      </p:sp>
      <p:sp>
        <p:nvSpPr>
          <p:cNvPr id="3" name="Untertitel 2">
            <a:extLst>
              <a:ext uri="{FF2B5EF4-FFF2-40B4-BE49-F238E27FC236}">
                <a16:creationId xmlns:a16="http://schemas.microsoft.com/office/drawing/2014/main" id="{9A77590A-A715-DE46-A30C-B6870EDDC7E7}"/>
              </a:ext>
            </a:extLst>
          </p:cNvPr>
          <p:cNvSpPr>
            <a:spLocks noGrp="1"/>
          </p:cNvSpPr>
          <p:nvPr>
            <p:ph type="subTitle" idx="1"/>
          </p:nvPr>
        </p:nvSpPr>
        <p:spPr/>
        <p:txBody>
          <a:bodyPr>
            <a:normAutofit lnSpcReduction="10000"/>
          </a:bodyPr>
          <a:lstStyle/>
          <a:p>
            <a:r>
              <a:rPr lang="de-DE" dirty="0"/>
              <a:t>Die Entwicklungen in den 60er Jahren</a:t>
            </a:r>
          </a:p>
          <a:p>
            <a:pPr marL="342900" indent="-342900">
              <a:buFontTx/>
              <a:buChar char="-"/>
            </a:pPr>
            <a:r>
              <a:rPr lang="de-DE" dirty="0"/>
              <a:t>Globale Ebene</a:t>
            </a:r>
          </a:p>
          <a:p>
            <a:pPr marL="342900" indent="-342900">
              <a:buFontTx/>
              <a:buChar char="-"/>
            </a:pPr>
            <a:r>
              <a:rPr lang="de-DE" dirty="0"/>
              <a:t>Deutsch- deutsche Ebene</a:t>
            </a:r>
          </a:p>
          <a:p>
            <a:pPr marL="342900" indent="-342900">
              <a:buFontTx/>
              <a:buChar char="-"/>
            </a:pPr>
            <a:r>
              <a:rPr lang="de-DE" dirty="0"/>
              <a:t>Gesellschaftliche und politische Entwicklung in der Bundesrepublik</a:t>
            </a:r>
          </a:p>
        </p:txBody>
      </p:sp>
    </p:spTree>
    <p:extLst>
      <p:ext uri="{BB962C8B-B14F-4D97-AF65-F5344CB8AC3E}">
        <p14:creationId xmlns:p14="http://schemas.microsoft.com/office/powerpoint/2010/main" val="45969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D43CE90D-0C9D-F24D-AED7-EF0990D91763}"/>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Die 2. Berlin-Krise</a:t>
            </a:r>
          </a:p>
        </p:txBody>
      </p:sp>
      <p:sp>
        <p:nvSpPr>
          <p:cNvPr id="3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B89A5418-1DE1-4A45-B441-FB3CA67B4CB6}"/>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Am </a:t>
            </a:r>
            <a:r>
              <a:rPr lang="en-US" sz="1700" b="1"/>
              <a:t>27. November 1958 </a:t>
            </a:r>
            <a:r>
              <a:rPr lang="en-US" sz="1700"/>
              <a:t>fordert der sowjetische Regierungs- und Parteichef </a:t>
            </a:r>
            <a:r>
              <a:rPr lang="en-US" sz="1700" u="sng">
                <a:hlinkClick r:id="rId2"/>
              </a:rPr>
              <a:t>Nikita Chruschtschow</a:t>
            </a:r>
            <a:r>
              <a:rPr lang="en-US" sz="1700"/>
              <a:t> ultimativ den Abzug der </a:t>
            </a:r>
            <a:r>
              <a:rPr lang="en-US" sz="1700" u="sng">
                <a:hlinkClick r:id="rId3"/>
              </a:rPr>
              <a:t>alliierten Truppen</a:t>
            </a:r>
            <a:r>
              <a:rPr lang="en-US" sz="1700"/>
              <a:t> aus Berlin und den Abschluss eines Friedensvertrages mit Deutschland. West-Berlin solle eine "freie und entmilitarisierte" Stadt werden. Die durch das sowjetische Ultimatum ausgelöste </a:t>
            </a:r>
            <a:r>
              <a:rPr lang="en-US" sz="1700" b="1" u="sng"/>
              <a:t>Zweite Berlin-Krise </a:t>
            </a:r>
            <a:r>
              <a:rPr lang="en-US" sz="1700"/>
              <a:t>endet erst mit dem </a:t>
            </a:r>
            <a:r>
              <a:rPr lang="en-US" sz="1700" u="sng">
                <a:hlinkClick r:id="rId4"/>
              </a:rPr>
              <a:t>Mauerbau</a:t>
            </a:r>
            <a:r>
              <a:rPr lang="en-US" sz="1700"/>
              <a:t> und der Zusicherung der USA, die Freiheit West-Berlin zu verteidigen.</a:t>
            </a:r>
          </a:p>
          <a:p>
            <a:pPr indent="-228600">
              <a:lnSpc>
                <a:spcPct val="90000"/>
              </a:lnSpc>
              <a:spcAft>
                <a:spcPts val="600"/>
              </a:spcAft>
              <a:buFont typeface="Arial" panose="020B0604020202020204" pitchFamily="34" charset="0"/>
              <a:buChar char="•"/>
            </a:pPr>
            <a:r>
              <a:rPr lang="en-US" sz="1700" b="1"/>
              <a:t>Das Ultimatum</a:t>
            </a:r>
          </a:p>
          <a:p>
            <a:pPr indent="-228600">
              <a:lnSpc>
                <a:spcPct val="90000"/>
              </a:lnSpc>
              <a:spcAft>
                <a:spcPts val="600"/>
              </a:spcAft>
              <a:buFont typeface="Arial" panose="020B0604020202020204" pitchFamily="34" charset="0"/>
              <a:buChar char="•"/>
            </a:pPr>
            <a:r>
              <a:rPr lang="en-US" sz="1700"/>
              <a:t>Die Sowjetunion droht, einen separaten Friedensvertrag mit der DDR zu schließen, falls ihre Forderungen innerhalb von sechs Monaten nicht erfüllt werden. Im Januar 1959 legt sie den Entwurf eines Friedensvertrags mit Deutschland vor. Er zielt auf die </a:t>
            </a:r>
            <a:r>
              <a:rPr lang="en-US" sz="1700" u="sng">
                <a:hlinkClick r:id="rId5"/>
              </a:rPr>
              <a:t>völkerrechtliche Anerkennung</a:t>
            </a:r>
            <a:r>
              <a:rPr lang="en-US" sz="1700"/>
              <a:t> der DDR, eine Neutralisierung Deutschlands, seine weitgehende Entmilitarisierung und die Anerkennung der Oder-Neiße-Linie als endgültige deutsche Ostgrenze ab. West-Berlin solle bis zur Wiedervereinigung eine freie Stadt bleiben.</a:t>
            </a:r>
          </a:p>
          <a:p>
            <a:pPr indent="-228600">
              <a:lnSpc>
                <a:spcPct val="90000"/>
              </a:lnSpc>
              <a:spcAft>
                <a:spcPts val="600"/>
              </a:spcAft>
              <a:buFont typeface="Arial" panose="020B0604020202020204" pitchFamily="34" charset="0"/>
              <a:buChar char="•"/>
            </a:pPr>
            <a:r>
              <a:rPr lang="en-US" sz="1700"/>
              <a:t>Daraufhin beginnen 1959 neue Verhandlungen zwischen den Westmächten und der Sowjetunion. Sie verlaufen ohne Einigung und das Berlin-Ultimatum verstreicht.</a:t>
            </a:r>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157785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erliner Legenden: Willy Brandt - tagesschau24 | programm.ARD.de">
            <a:extLst>
              <a:ext uri="{FF2B5EF4-FFF2-40B4-BE49-F238E27FC236}">
                <a16:creationId xmlns:a16="http://schemas.microsoft.com/office/drawing/2014/main" id="{61516ECB-3A32-D342-BAE7-A6EAC54FCEC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9682" r="7829"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9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E133AE6C-F191-324B-B6A1-32CB9DEF3833}"/>
              </a:ext>
            </a:extLst>
          </p:cNvPr>
          <p:cNvSpPr>
            <a:spLocks noGrp="1"/>
          </p:cNvSpPr>
          <p:nvPr>
            <p:ph type="title"/>
          </p:nvPr>
        </p:nvSpPr>
        <p:spPr>
          <a:xfrm>
            <a:off x="804998" y="798445"/>
            <a:ext cx="4803636" cy="1311664"/>
          </a:xfrm>
        </p:spPr>
        <p:txBody>
          <a:bodyPr>
            <a:normAutofit/>
          </a:bodyPr>
          <a:lstStyle/>
          <a:p>
            <a:r>
              <a:rPr lang="de-DE" sz="3100">
                <a:solidFill>
                  <a:srgbClr val="000000"/>
                </a:solidFill>
              </a:rPr>
              <a:t>Das Godesberger Programm – die SPD wird modernisiert</a:t>
            </a:r>
          </a:p>
        </p:txBody>
      </p:sp>
      <p:sp>
        <p:nvSpPr>
          <p:cNvPr id="6" name="Inhaltsplatzhalter 5">
            <a:extLst>
              <a:ext uri="{FF2B5EF4-FFF2-40B4-BE49-F238E27FC236}">
                <a16:creationId xmlns:a16="http://schemas.microsoft.com/office/drawing/2014/main" id="{E1E376DB-DA10-064A-8190-C7E25731CD91}"/>
              </a:ext>
            </a:extLst>
          </p:cNvPr>
          <p:cNvSpPr>
            <a:spLocks noGrp="1"/>
          </p:cNvSpPr>
          <p:nvPr>
            <p:ph idx="1"/>
          </p:nvPr>
        </p:nvSpPr>
        <p:spPr>
          <a:xfrm>
            <a:off x="804997" y="1957388"/>
            <a:ext cx="4706803" cy="4103585"/>
          </a:xfrm>
        </p:spPr>
        <p:txBody>
          <a:bodyPr anchor="ctr">
            <a:normAutofit fontScale="77500" lnSpcReduction="20000"/>
          </a:bodyPr>
          <a:lstStyle/>
          <a:p>
            <a:r>
              <a:rPr lang="de-DE" sz="1400" b="1" dirty="0">
                <a:solidFill>
                  <a:srgbClr val="000000"/>
                </a:solidFill>
              </a:rPr>
              <a:t>Mit dem Godesberger Programm reagiert die SPD 1959 auf gesellschaftlichen und politischen Wandel. Sie öffnet sich für neue gesellschaftliche Gruppen.</a:t>
            </a:r>
          </a:p>
          <a:p>
            <a:r>
              <a:rPr lang="de-DE" sz="1400" dirty="0">
                <a:solidFill>
                  <a:srgbClr val="000000"/>
                </a:solidFill>
              </a:rPr>
              <a:t>SPD-Parteitag in Bad Godesberg</a:t>
            </a:r>
          </a:p>
          <a:p>
            <a:pPr>
              <a:lnSpc>
                <a:spcPct val="140000"/>
              </a:lnSpc>
            </a:pPr>
            <a:r>
              <a:rPr lang="de-DE" sz="1400" dirty="0">
                <a:solidFill>
                  <a:srgbClr val="000000"/>
                </a:solidFill>
              </a:rPr>
              <a:t>Ein außerordentlicher SPD-Parteitag, der vom 13. bis 15. November 1959 in Bad Godesberg stattfindet, verabschiedet mit 324 gegen 16 Stimmen ein neues Grundsatzprogramm, das sogenannte Godesberger Programm. Die SPD verabschiedet sich von den Lehren von </a:t>
            </a:r>
            <a:r>
              <a:rPr lang="de-DE" sz="1400" u="sng" dirty="0">
                <a:solidFill>
                  <a:srgbClr val="000000"/>
                </a:solidFill>
                <a:hlinkClick r:id="rId4"/>
              </a:rPr>
              <a:t>Karl Marx</a:t>
            </a:r>
            <a:r>
              <a:rPr lang="de-DE" sz="1400" dirty="0">
                <a:solidFill>
                  <a:srgbClr val="000000"/>
                </a:solidFill>
              </a:rPr>
              <a:t>. Sie bekennt sich zur </a:t>
            </a:r>
            <a:r>
              <a:rPr lang="de-DE" sz="1400" u="sng" dirty="0">
                <a:solidFill>
                  <a:srgbClr val="000000"/>
                </a:solidFill>
                <a:hlinkClick r:id="rId5"/>
              </a:rPr>
              <a:t>Sozialen Marktwirtschaft</a:t>
            </a:r>
            <a:r>
              <a:rPr lang="de-DE" sz="1400" dirty="0">
                <a:solidFill>
                  <a:srgbClr val="000000"/>
                </a:solidFill>
              </a:rPr>
              <a:t> und zum Privateigentum der Produktionsmittel. Sie sucht die Zusammenarbeit mit den Kirchen, bejaht die </a:t>
            </a:r>
            <a:r>
              <a:rPr lang="de-DE" sz="1400" u="sng" dirty="0">
                <a:solidFill>
                  <a:srgbClr val="000000"/>
                </a:solidFill>
                <a:hlinkClick r:id="rId6"/>
              </a:rPr>
              <a:t>Bundeswehr</a:t>
            </a:r>
            <a:r>
              <a:rPr lang="de-DE" sz="1400" dirty="0">
                <a:solidFill>
                  <a:srgbClr val="000000"/>
                </a:solidFill>
              </a:rPr>
              <a:t> und die Landesverteidigung im Rahmen der </a:t>
            </a:r>
            <a:r>
              <a:rPr lang="de-DE" sz="1400" u="sng" dirty="0">
                <a:solidFill>
                  <a:srgbClr val="000000"/>
                </a:solidFill>
                <a:hlinkClick r:id="rId7"/>
              </a:rPr>
              <a:t>NATO</a:t>
            </a:r>
            <a:r>
              <a:rPr lang="de-DE" sz="1400" dirty="0">
                <a:solidFill>
                  <a:srgbClr val="000000"/>
                </a:solidFill>
              </a:rPr>
              <a:t>. Mit dem Godesberger Programm wird aus der alten Arbeiterpartei programmatisch eine </a:t>
            </a:r>
            <a:r>
              <a:rPr lang="de-DE" sz="1400" b="1" u="sng" dirty="0">
                <a:solidFill>
                  <a:srgbClr val="000000"/>
                </a:solidFill>
              </a:rPr>
              <a:t>moderne Volkspartei</a:t>
            </a:r>
            <a:r>
              <a:rPr lang="de-DE" sz="1400" dirty="0">
                <a:solidFill>
                  <a:srgbClr val="000000"/>
                </a:solidFill>
              </a:rPr>
              <a:t>, die sowohl mit der CDU/CSU als auch mit der FDP Koalitionen bilden kann.</a:t>
            </a:r>
          </a:p>
          <a:p>
            <a:r>
              <a:rPr lang="de-DE" sz="1400" dirty="0">
                <a:solidFill>
                  <a:srgbClr val="000000"/>
                </a:solidFill>
              </a:rPr>
              <a:t>Der neue Kurs der SPD hat auch personelle Konsequenzen. Auf dem Parteitag von Hannover 1960 wird der 46-jährige </a:t>
            </a:r>
            <a:r>
              <a:rPr lang="de-DE" sz="1400" u="sng" dirty="0">
                <a:solidFill>
                  <a:srgbClr val="000000"/>
                </a:solidFill>
                <a:hlinkClick r:id="rId8"/>
              </a:rPr>
              <a:t>Willy Brandt</a:t>
            </a:r>
            <a:r>
              <a:rPr lang="de-DE" sz="1400" dirty="0">
                <a:solidFill>
                  <a:srgbClr val="000000"/>
                </a:solidFill>
              </a:rPr>
              <a:t> anstelle des Parteivorsitzenden </a:t>
            </a:r>
            <a:r>
              <a:rPr lang="de-DE" sz="1400" u="sng" dirty="0">
                <a:solidFill>
                  <a:srgbClr val="000000"/>
                </a:solidFill>
                <a:hlinkClick r:id="rId9"/>
              </a:rPr>
              <a:t>Erich Ollenhauer</a:t>
            </a:r>
            <a:r>
              <a:rPr lang="de-DE" sz="1400" dirty="0">
                <a:solidFill>
                  <a:srgbClr val="000000"/>
                </a:solidFill>
              </a:rPr>
              <a:t> zum Kanzlerkandidaten für die </a:t>
            </a:r>
            <a:r>
              <a:rPr lang="de-DE" sz="1400" u="sng" dirty="0">
                <a:solidFill>
                  <a:srgbClr val="000000"/>
                </a:solidFill>
                <a:hlinkClick r:id="rId10"/>
              </a:rPr>
              <a:t>Bundestagswahl 1961</a:t>
            </a:r>
            <a:r>
              <a:rPr lang="de-DE" sz="1400" dirty="0">
                <a:solidFill>
                  <a:srgbClr val="000000"/>
                </a:solidFill>
              </a:rPr>
              <a:t> gewählt. Brandt steht als Repräsentant für den Aufbruch und die Erneuerung der Partei.</a:t>
            </a:r>
          </a:p>
          <a:p>
            <a:r>
              <a:rPr lang="de-DE" sz="1000" dirty="0">
                <a:solidFill>
                  <a:srgbClr val="000000"/>
                </a:solidFill>
              </a:rPr>
              <a:t>Bild: Willi Brandt – Regierender Bürgermeister von Westberlin 1957 bis 1966</a:t>
            </a:r>
          </a:p>
        </p:txBody>
      </p:sp>
    </p:spTree>
    <p:extLst>
      <p:ext uri="{BB962C8B-B14F-4D97-AF65-F5344CB8AC3E}">
        <p14:creationId xmlns:p14="http://schemas.microsoft.com/office/powerpoint/2010/main" val="178185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D3A304A8-6153-514D-92ED-17E26663D14A}"/>
              </a:ext>
            </a:extLst>
          </p:cNvPr>
          <p:cNvGraphicFramePr>
            <a:graphicFrameLocks noChangeAspect="1"/>
          </p:cNvGraphicFramePr>
          <p:nvPr>
            <p:extLst>
              <p:ext uri="{D42A27DB-BD31-4B8C-83A1-F6EECF244321}">
                <p14:modId xmlns:p14="http://schemas.microsoft.com/office/powerpoint/2010/main" val="2100426804"/>
              </p:ext>
            </p:extLst>
          </p:nvPr>
        </p:nvGraphicFramePr>
        <p:xfrm>
          <a:off x="3175000" y="881063"/>
          <a:ext cx="5842000" cy="5092700"/>
        </p:xfrm>
        <a:graphic>
          <a:graphicData uri="http://schemas.openxmlformats.org/presentationml/2006/ole">
            <mc:AlternateContent xmlns:mc="http://schemas.openxmlformats.org/markup-compatibility/2006">
              <mc:Choice xmlns:v="urn:schemas-microsoft-com:vml" Requires="v">
                <p:oleObj spid="_x0000_s1025" name="Dokument" r:id="rId3" imgW="5842000" imgH="5092700" progId="Word.Document.12">
                  <p:embed/>
                </p:oleObj>
              </mc:Choice>
              <mc:Fallback>
                <p:oleObj name="Dokument" r:id="rId3" imgW="5842000" imgH="5092700" progId="Word.Document.12">
                  <p:embed/>
                  <p:pic>
                    <p:nvPicPr>
                      <p:cNvPr id="2" name="Objekt 1">
                        <a:extLst>
                          <a:ext uri="{FF2B5EF4-FFF2-40B4-BE49-F238E27FC236}">
                            <a16:creationId xmlns:a16="http://schemas.microsoft.com/office/drawing/2014/main" id="{D3A304A8-6153-514D-92ED-17E26663D14A}"/>
                          </a:ext>
                        </a:extLst>
                      </p:cNvPr>
                      <p:cNvPicPr/>
                      <p:nvPr/>
                    </p:nvPicPr>
                    <p:blipFill>
                      <a:blip r:embed="rId4"/>
                      <a:stretch>
                        <a:fillRect/>
                      </a:stretch>
                    </p:blipFill>
                    <p:spPr>
                      <a:xfrm>
                        <a:off x="3175000" y="881063"/>
                        <a:ext cx="5842000" cy="5092700"/>
                      </a:xfrm>
                      <a:prstGeom prst="rect">
                        <a:avLst/>
                      </a:prstGeom>
                    </p:spPr>
                  </p:pic>
                </p:oleObj>
              </mc:Fallback>
            </mc:AlternateContent>
          </a:graphicData>
        </a:graphic>
      </p:graphicFrame>
    </p:spTree>
    <p:extLst>
      <p:ext uri="{BB962C8B-B14F-4D97-AF65-F5344CB8AC3E}">
        <p14:creationId xmlns:p14="http://schemas.microsoft.com/office/powerpoint/2010/main" val="260289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608C2-2249-F049-AD25-FE8E0920C529}"/>
              </a:ext>
            </a:extLst>
          </p:cNvPr>
          <p:cNvSpPr>
            <a:spLocks noGrp="1"/>
          </p:cNvSpPr>
          <p:nvPr>
            <p:ph type="title"/>
          </p:nvPr>
        </p:nvSpPr>
        <p:spPr/>
        <p:txBody>
          <a:bodyPr/>
          <a:lstStyle/>
          <a:p>
            <a:r>
              <a:rPr lang="de-DE" dirty="0"/>
              <a:t>Die 3. Berlin-Krise – der Bau der Mauer</a:t>
            </a:r>
          </a:p>
        </p:txBody>
      </p:sp>
      <p:sp>
        <p:nvSpPr>
          <p:cNvPr id="3" name="Textfeld 2">
            <a:extLst>
              <a:ext uri="{FF2B5EF4-FFF2-40B4-BE49-F238E27FC236}">
                <a16:creationId xmlns:a16="http://schemas.microsoft.com/office/drawing/2014/main" id="{EEED237C-1420-A949-8D38-855396C464D0}"/>
              </a:ext>
            </a:extLst>
          </p:cNvPr>
          <p:cNvSpPr txBox="1"/>
          <p:nvPr/>
        </p:nvSpPr>
        <p:spPr>
          <a:xfrm>
            <a:off x="838200" y="1300163"/>
            <a:ext cx="10501312" cy="5355312"/>
          </a:xfrm>
          <a:prstGeom prst="rect">
            <a:avLst/>
          </a:prstGeom>
          <a:noFill/>
        </p:spPr>
        <p:txBody>
          <a:bodyPr wrap="square" rtlCol="0">
            <a:spAutoFit/>
          </a:bodyPr>
          <a:lstStyle/>
          <a:p>
            <a:r>
              <a:rPr lang="de-DE" dirty="0"/>
              <a:t>Am Sonntag, den 13. August 1961, regeln Grenzpolizisten, Volkspolizisten, Mitglieder der "Kampfgruppen der Arbeiterklasse" und Soldaten der </a:t>
            </a:r>
            <a:r>
              <a:rPr lang="de-DE" u="sng" dirty="0">
                <a:hlinkClick r:id="rId2"/>
              </a:rPr>
              <a:t>Nationalen Volksarmee</a:t>
            </a:r>
            <a:r>
              <a:rPr lang="de-DE" dirty="0"/>
              <a:t> die Sektorengrenze nach West-Berlin und den Berliner Außenring ab. Überall werden Straßen aufgerissen, Panzersperren und Stacheldrahtverhaue errichtet. In den folgenden Tagen beginnen Bautrupps unter Bewachung damit, den Stacheldraht durch eine circa zwei Meter hohe Mauer zu ersetzen, die Berlin in zwei Hälften zerschneidet. Die Bevölkerung in beiden Teilen Deutschlands zeigt sich empört und schockiert. </a:t>
            </a:r>
            <a:r>
              <a:rPr lang="de-DE" dirty="0">
                <a:hlinkClick r:id="rId3"/>
              </a:rPr>
              <a:t>https://www.youtube.com/watch?v=jlbAUFvh04k</a:t>
            </a:r>
            <a:endParaRPr lang="de-DE" dirty="0"/>
          </a:p>
          <a:p>
            <a:r>
              <a:rPr lang="de-DE" dirty="0"/>
              <a:t>Vorbereitungen des Mauerbaus:  Im Auftrag von </a:t>
            </a:r>
            <a:r>
              <a:rPr lang="de-DE" u="sng" dirty="0">
                <a:hlinkClick r:id="rId4"/>
              </a:rPr>
              <a:t>Walter Ulbricht</a:t>
            </a:r>
            <a:r>
              <a:rPr lang="de-DE" dirty="0"/>
              <a:t> ist der Mauerbau unter völliger Geheimhaltung durch den für Sicherheitsfragen zuständigen Sekretär des Zentralkomitees der Sozialistischen Einheitspartei Deutschlands (SED), </a:t>
            </a:r>
            <a:r>
              <a:rPr lang="de-DE" u="sng" dirty="0">
                <a:hlinkClick r:id="rId5"/>
              </a:rPr>
              <a:t>Erich Honecker</a:t>
            </a:r>
            <a:r>
              <a:rPr lang="de-DE" dirty="0"/>
              <a:t>, vorbereitet worden. Die Erlaubnis zur Einmauerung West-Berlins hat das </a:t>
            </a:r>
            <a:r>
              <a:rPr lang="de-DE" u="sng" dirty="0">
                <a:hlinkClick r:id="rId6"/>
              </a:rPr>
              <a:t>SED-Regime</a:t>
            </a:r>
            <a:r>
              <a:rPr lang="de-DE" dirty="0"/>
              <a:t> zuvor durch die Sowjetunion erhalten. Die in der Deutschen Demokratischen Republik (DDR) stationierten sowjetischen Truppen helfen mit, die Errichtung des "antifaschistischen Schutzwalls" zu sichern. Die SED-Führung will so die </a:t>
            </a:r>
            <a:r>
              <a:rPr lang="de-DE" u="sng" dirty="0">
                <a:hlinkClick r:id="rId7"/>
              </a:rPr>
              <a:t>Massenflucht</a:t>
            </a:r>
            <a:r>
              <a:rPr lang="de-DE" dirty="0"/>
              <a:t> aus der DDR über West-Berlin beenden.</a:t>
            </a:r>
          </a:p>
          <a:p>
            <a:r>
              <a:rPr lang="de-DE" dirty="0"/>
              <a:t>Abriegelung der Grenze: Erschütternde Szenen spielen sich in den Tagen des Mauerbaus entlang  der </a:t>
            </a:r>
            <a:r>
              <a:rPr lang="de-DE" u="sng" dirty="0">
                <a:hlinkClick r:id="rId8"/>
              </a:rPr>
              <a:t>Sektorengrenze</a:t>
            </a:r>
            <a:r>
              <a:rPr lang="de-DE" dirty="0"/>
              <a:t> ab. Die Sperranlage schneidet über 50.000 Ost-Berliner von ihren Arbeitsplätzen im Westen ab. Das SED-Regime verringert die Zahl der Grenzübergangsstellen zwischen beiden Stadthälften auf sieben. Das Berliner Verkehrsnetz wird über Nacht an der Sektorengrenze zerschnitten. In Häusern, die an der Grenze liegen, werden Fenster und Türen in Grenzrichtung zugemauert. Die Grenzposten haben Schießbefehl - und sie machen Gebrauch davon. Mindestens 140 Menschen sterben nach 1961 an den Berliner Grenzanlagen.</a:t>
            </a:r>
          </a:p>
          <a:p>
            <a:endParaRPr lang="de-DE" dirty="0"/>
          </a:p>
        </p:txBody>
      </p:sp>
    </p:spTree>
    <p:extLst>
      <p:ext uri="{BB962C8B-B14F-4D97-AF65-F5344CB8AC3E}">
        <p14:creationId xmlns:p14="http://schemas.microsoft.com/office/powerpoint/2010/main" val="267955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feil nach unten 1">
            <a:extLst>
              <a:ext uri="{FF2B5EF4-FFF2-40B4-BE49-F238E27FC236}">
                <a16:creationId xmlns:a16="http://schemas.microsoft.com/office/drawing/2014/main" id="{FA78A15B-F0E8-3E43-937C-99C61BB4B470}"/>
              </a:ext>
            </a:extLst>
          </p:cNvPr>
          <p:cNvSpPr/>
          <p:nvPr/>
        </p:nvSpPr>
        <p:spPr>
          <a:xfrm>
            <a:off x="5137484" y="433137"/>
            <a:ext cx="1118937" cy="336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254FBFE-E368-C740-A0CF-325C9479C788}"/>
              </a:ext>
            </a:extLst>
          </p:cNvPr>
          <p:cNvSpPr txBox="1"/>
          <p:nvPr/>
        </p:nvSpPr>
        <p:spPr>
          <a:xfrm>
            <a:off x="132349" y="866274"/>
            <a:ext cx="11670630" cy="5816977"/>
          </a:xfrm>
          <a:prstGeom prst="rect">
            <a:avLst/>
          </a:prstGeom>
          <a:noFill/>
        </p:spPr>
        <p:txBody>
          <a:bodyPr wrap="square" rtlCol="0">
            <a:spAutoFit/>
          </a:bodyPr>
          <a:lstStyle/>
          <a:p>
            <a:r>
              <a:rPr lang="de-DE" b="1" u="sng" dirty="0"/>
              <a:t>Reaktionen: </a:t>
            </a:r>
          </a:p>
          <a:p>
            <a:r>
              <a:rPr lang="de-DE" dirty="0"/>
              <a:t>Der Senat von Berlin, der in einem Kommuniqué vom 13. August in der entstehenden Mauer die „Sperrwand eines Konzentrationslagers“ sah (zit. Hertle, 2009, 36) und insbesondere der Regierende Bürgermeister von Berlin, Willy Brandt, erwarteten von den westlichen Alliierten politische Reaktionen auf den Mauerbau, insbesondere von den USA. Doch wie Chruschtschow und Ulbricht es hatten erwarten können, </a:t>
            </a:r>
            <a:r>
              <a:rPr lang="de-DE" b="1" dirty="0"/>
              <a:t>blieb der Westen weitgehend tatenlos</a:t>
            </a:r>
            <a:r>
              <a:rPr lang="de-DE" dirty="0"/>
              <a:t>: Kennedy ließ verlauten, die Alternative wäre Krieg gewesen, möglicherweise ein Atomkrieg, der sich aber schon wegen des atomaren Patts der beiden Führungsmächte ausschloss. Brandt wusste das wohl auch. Die </a:t>
            </a:r>
            <a:r>
              <a:rPr lang="de-DE" b="1" u="sng" dirty="0"/>
              <a:t>drei „Essentials</a:t>
            </a:r>
            <a:r>
              <a:rPr lang="de-DE" dirty="0"/>
              <a:t>“ der USA wurden nicht verletzt, die Sperrbefestigungen verliefen ausschließlich auf DDR-Gebiet, die seit Kriegsende schwelende, insbesondere nach dem Chruschtschow-Ultimatum dringend Maßnahmen erfordernde Berlin-Frage war vorerst einer Lösung zugeführt, das Ausbluten der DDR gestoppt, </a:t>
            </a:r>
            <a:r>
              <a:rPr lang="de-DE" b="1" i="1" u="sng" dirty="0"/>
              <a:t>das Kriegsrisiko damit deutlich vermindert</a:t>
            </a:r>
            <a:r>
              <a:rPr lang="de-DE" dirty="0"/>
              <a:t>. Entspannung zwischen Ost und West, </a:t>
            </a:r>
            <a:r>
              <a:rPr lang="de-DE" b="1" u="sng" dirty="0"/>
              <a:t>Erhalten und Stabilisieren des Status quo und Verhindern eines möglicherweise atomaren Krieges um Berlin und das geteilte Deutschland waren in Übereinstimmung mit der Sowjetunion die primären Optionen der USA</a:t>
            </a:r>
            <a:r>
              <a:rPr lang="de-DE" dirty="0"/>
              <a:t>. Immerhin setzten diese einige Zeichen: Sie übergaben Protestnoten in Moskau, Kennedy schickte Vizepräsident </a:t>
            </a:r>
            <a:r>
              <a:rPr lang="de-DE" dirty="0" err="1"/>
              <a:t>Lyndon</a:t>
            </a:r>
            <a:r>
              <a:rPr lang="de-DE" dirty="0"/>
              <a:t> B. Johnson nach Berlin, ernannte General Lucius D. Clay, der die Luftbrücke organisiert hatte, zum Sonderbeauftragten in Berlin, und er verstärkte die Truppenpräsenz in Berlin – alles eher „ symbolische Gesten“ (Conze, 2009, 303). Im Juni 1963 kam Kennedy selbst und eroberte die Herzen der Berliner mit der Versicherung: </a:t>
            </a:r>
            <a:r>
              <a:rPr lang="de-DE" b="1" dirty="0"/>
              <a:t>„Ich bin ein Berliner!“ </a:t>
            </a:r>
            <a:r>
              <a:rPr lang="de-DE" b="1" dirty="0">
                <a:hlinkClick r:id="rId2"/>
              </a:rPr>
              <a:t>https://www.youtube.com/watch?v=_Pjn5E6yOKo</a:t>
            </a:r>
            <a:endParaRPr lang="de-DE" b="1" dirty="0"/>
          </a:p>
          <a:p>
            <a:r>
              <a:rPr lang="de-DE" dirty="0"/>
              <a:t>Insofern war bei den westlichen Alliierten sogar eher Erleichterung als Interventionsdrang zu verspüren.</a:t>
            </a:r>
          </a:p>
          <a:p>
            <a:r>
              <a:rPr lang="de-DE" b="1" dirty="0"/>
              <a:t>Bundeskanzler Konrad Adenauer </a:t>
            </a:r>
            <a:r>
              <a:rPr lang="de-DE" dirty="0"/>
              <a:t>wurde für sein anfängliches Fernbleiben von Berlin vom politischen Gegner und von den Medien z. T. scharf kritisiert; er reiste erst am 22. August dorthin, drei Tage später als der amerikanische Vizepräsident.</a:t>
            </a:r>
          </a:p>
          <a:p>
            <a:r>
              <a:rPr lang="de-DE" sz="1200" dirty="0"/>
              <a:t>Quelle: https://</a:t>
            </a:r>
            <a:r>
              <a:rPr lang="de-DE" sz="1200" dirty="0" err="1"/>
              <a:t>www.kas.de</a:t>
            </a:r>
            <a:r>
              <a:rPr lang="de-DE" sz="1200" dirty="0"/>
              <a:t>/de/statische-inhalte-detail/-/</a:t>
            </a:r>
            <a:r>
              <a:rPr lang="de-DE" sz="1200" dirty="0" err="1"/>
              <a:t>content</a:t>
            </a:r>
            <a:r>
              <a:rPr lang="de-DE" sz="1200" dirty="0"/>
              <a:t>/13.-august-1961-bau-der-berliner-mauer-v1</a:t>
            </a:r>
          </a:p>
        </p:txBody>
      </p:sp>
    </p:spTree>
    <p:extLst>
      <p:ext uri="{BB962C8B-B14F-4D97-AF65-F5344CB8AC3E}">
        <p14:creationId xmlns:p14="http://schemas.microsoft.com/office/powerpoint/2010/main" val="157362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Zeitung, Gebäude enthält.&#10;&#10;Automatisch generierte Beschreibung">
            <a:extLst>
              <a:ext uri="{FF2B5EF4-FFF2-40B4-BE49-F238E27FC236}">
                <a16:creationId xmlns:a16="http://schemas.microsoft.com/office/drawing/2014/main" id="{0B560034-491C-714C-A959-2E18B6D679C5}"/>
              </a:ext>
            </a:extLst>
          </p:cNvPr>
          <p:cNvPicPr>
            <a:picLocks noChangeAspect="1"/>
          </p:cNvPicPr>
          <p:nvPr/>
        </p:nvPicPr>
        <p:blipFill>
          <a:blip r:embed="rId2"/>
          <a:stretch>
            <a:fillRect/>
          </a:stretch>
        </p:blipFill>
        <p:spPr>
          <a:xfrm>
            <a:off x="0" y="0"/>
            <a:ext cx="5948363" cy="3345954"/>
          </a:xfrm>
          <a:prstGeom prst="rect">
            <a:avLst/>
          </a:prstGeom>
        </p:spPr>
      </p:pic>
      <p:pic>
        <p:nvPicPr>
          <p:cNvPr id="5" name="Grafik 4" descr="Arbeiter und NVA beim Bau der Mauer&#10;&#10;&#10;&#10;">
            <a:extLst>
              <a:ext uri="{FF2B5EF4-FFF2-40B4-BE49-F238E27FC236}">
                <a16:creationId xmlns:a16="http://schemas.microsoft.com/office/drawing/2014/main" id="{67F1B2C9-5C61-CC4F-833B-3F20EA3C98DC}"/>
              </a:ext>
            </a:extLst>
          </p:cNvPr>
          <p:cNvPicPr>
            <a:picLocks noChangeAspect="1"/>
          </p:cNvPicPr>
          <p:nvPr/>
        </p:nvPicPr>
        <p:blipFill>
          <a:blip r:embed="rId3"/>
          <a:stretch>
            <a:fillRect/>
          </a:stretch>
        </p:blipFill>
        <p:spPr>
          <a:xfrm>
            <a:off x="6096000" y="0"/>
            <a:ext cx="5930035" cy="3345954"/>
          </a:xfrm>
          <a:prstGeom prst="rect">
            <a:avLst/>
          </a:prstGeom>
        </p:spPr>
      </p:pic>
      <p:pic>
        <p:nvPicPr>
          <p:cNvPr id="7" name="Grafik 6" descr="Brandenburger Tor und Mauer&#10;&#10;&#10;Automatisch generierte Beschreibung">
            <a:extLst>
              <a:ext uri="{FF2B5EF4-FFF2-40B4-BE49-F238E27FC236}">
                <a16:creationId xmlns:a16="http://schemas.microsoft.com/office/drawing/2014/main" id="{CFE3C3A8-51EC-E84C-9554-493D69EB9447}"/>
              </a:ext>
            </a:extLst>
          </p:cNvPr>
          <p:cNvPicPr>
            <a:picLocks noChangeAspect="1"/>
          </p:cNvPicPr>
          <p:nvPr/>
        </p:nvPicPr>
        <p:blipFill>
          <a:blip r:embed="rId4"/>
          <a:stretch>
            <a:fillRect/>
          </a:stretch>
        </p:blipFill>
        <p:spPr>
          <a:xfrm>
            <a:off x="266699" y="3429000"/>
            <a:ext cx="5681663" cy="3429000"/>
          </a:xfrm>
          <a:prstGeom prst="rect">
            <a:avLst/>
          </a:prstGeom>
        </p:spPr>
      </p:pic>
      <p:pic>
        <p:nvPicPr>
          <p:cNvPr id="9" name="Grafik 8">
            <a:extLst>
              <a:ext uri="{FF2B5EF4-FFF2-40B4-BE49-F238E27FC236}">
                <a16:creationId xmlns:a16="http://schemas.microsoft.com/office/drawing/2014/main" id="{EF7A636E-C59C-8C41-9CB5-A5188299DAFF}"/>
              </a:ext>
            </a:extLst>
          </p:cNvPr>
          <p:cNvPicPr>
            <a:picLocks noChangeAspect="1"/>
          </p:cNvPicPr>
          <p:nvPr/>
        </p:nvPicPr>
        <p:blipFill>
          <a:blip r:embed="rId5"/>
          <a:stretch>
            <a:fillRect/>
          </a:stretch>
        </p:blipFill>
        <p:spPr>
          <a:xfrm>
            <a:off x="6095998" y="3345953"/>
            <a:ext cx="5681663" cy="3595427"/>
          </a:xfrm>
          <a:prstGeom prst="rect">
            <a:avLst/>
          </a:prstGeom>
        </p:spPr>
      </p:pic>
    </p:spTree>
    <p:extLst>
      <p:ext uri="{BB962C8B-B14F-4D97-AF65-F5344CB8AC3E}">
        <p14:creationId xmlns:p14="http://schemas.microsoft.com/office/powerpoint/2010/main" val="27349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43CF28C7-B615-3747-AF1C-0A376D7A8385}"/>
              </a:ext>
            </a:extLst>
          </p:cNvPr>
          <p:cNvSpPr txBox="1"/>
          <p:nvPr/>
        </p:nvSpPr>
        <p:spPr>
          <a:xfrm>
            <a:off x="3644900" y="1104900"/>
            <a:ext cx="3492500" cy="457200"/>
          </a:xfrm>
          <a:prstGeom prst="rect">
            <a:avLst/>
          </a:prstGeom>
          <a:noFill/>
        </p:spPr>
        <p:txBody>
          <a:bodyPr wrap="square" rtlCol="0" anchor="t">
            <a:normAutofit/>
          </a:bodyPr>
          <a:lstStyle/>
          <a:p>
            <a:pPr>
              <a:lnSpc>
                <a:spcPct val="90000"/>
              </a:lnSpc>
              <a:spcAft>
                <a:spcPts val="600"/>
              </a:spcAft>
            </a:pPr>
            <a:r>
              <a:rPr lang="de-DE" sz="1300"/>
              <a:t>SCHEITERN DER POLITIK DER STÄRKE/MAGNET-THEORIE UND HALLSTEIN-DOKTRIN???????</a:t>
            </a:r>
          </a:p>
        </p:txBody>
      </p:sp>
      <p:sp>
        <p:nvSpPr>
          <p:cNvPr id="3" name="Textfeld 2">
            <a:extLst>
              <a:ext uri="{FF2B5EF4-FFF2-40B4-BE49-F238E27FC236}">
                <a16:creationId xmlns:a16="http://schemas.microsoft.com/office/drawing/2014/main" id="{B4A38B10-D594-8440-AD7A-3339F1BB6CD8}"/>
              </a:ext>
            </a:extLst>
          </p:cNvPr>
          <p:cNvSpPr txBox="1"/>
          <p:nvPr/>
        </p:nvSpPr>
        <p:spPr>
          <a:xfrm>
            <a:off x="7175500" y="1104900"/>
            <a:ext cx="2971800" cy="4622800"/>
          </a:xfrm>
          <a:prstGeom prst="rect">
            <a:avLst/>
          </a:prstGeom>
          <a:noFill/>
        </p:spPr>
        <p:txBody>
          <a:bodyPr wrap="square" rtlCol="0" anchor="t">
            <a:normAutofit/>
          </a:bodyPr>
          <a:lstStyle/>
          <a:p>
            <a:pPr>
              <a:lnSpc>
                <a:spcPct val="90000"/>
              </a:lnSpc>
              <a:spcAft>
                <a:spcPts val="600"/>
              </a:spcAft>
            </a:pPr>
            <a:r>
              <a:rPr lang="de-DE" sz="1500"/>
              <a:t>Die </a:t>
            </a:r>
            <a:r>
              <a:rPr lang="de-DE" sz="1500" b="1"/>
              <a:t>Hallstein-Doktrin</a:t>
            </a:r>
            <a:r>
              <a:rPr lang="de-DE" sz="1500"/>
              <a:t> war eine außenpolitische </a:t>
            </a:r>
            <a:r>
              <a:rPr lang="de-DE" sz="1500">
                <a:hlinkClick r:id="rId2" tooltip="Doktrin"/>
              </a:rPr>
              <a:t>Doktrin</a:t>
            </a:r>
            <a:r>
              <a:rPr lang="de-DE" sz="1500"/>
              <a:t> der </a:t>
            </a:r>
            <a:r>
              <a:rPr lang="de-DE" sz="1500">
                <a:hlinkClick r:id="rId3" tooltip="Geschichte der Bundesrepublik Deutschland (bis 1990)"/>
              </a:rPr>
              <a:t>Bundesrepublik Deutschland</a:t>
            </a:r>
            <a:r>
              <a:rPr lang="de-DE" sz="1500"/>
              <a:t> von 1955 bis 1969. Als eine politische Leitlinie besagte sie, dass die Aufnahme </a:t>
            </a:r>
            <a:r>
              <a:rPr lang="de-DE" sz="1500">
                <a:hlinkClick r:id="rId4" tooltip="Diplomatie"/>
              </a:rPr>
              <a:t>diplomatischer Beziehungen</a:t>
            </a:r>
            <a:r>
              <a:rPr lang="de-DE" sz="1500"/>
              <a:t> zur </a:t>
            </a:r>
            <a:r>
              <a:rPr lang="de-DE" sz="1500">
                <a:hlinkClick r:id="rId5" tooltip="Deutsche Demokratische Republik"/>
              </a:rPr>
              <a:t>Deutschen Demokratischen Republik</a:t>
            </a:r>
            <a:r>
              <a:rPr lang="de-DE" sz="1500"/>
              <a:t> (DDR) durch </a:t>
            </a:r>
            <a:r>
              <a:rPr lang="de-DE" sz="1500">
                <a:hlinkClick r:id="rId6" tooltip="Drittstaat"/>
              </a:rPr>
              <a:t>Drittstaaten</a:t>
            </a:r>
            <a:r>
              <a:rPr lang="de-DE" sz="1500"/>
              <a:t> als „unfreundlicher Akt“ gegenüber der Bundesrepublik betrachtet werden müsse. Etwaige Gegenmaßnahmen der Bundesrepublik waren nicht festgelegt. Damit war eine weite Skala von wirtschaftlichen Sanktionen bis zum Abbruch der diplomatischen Beziehungen mit dem betreffenden Staat möglich. Ziel war es, die DDR außenpolitisch zu isolieren.</a:t>
            </a:r>
          </a:p>
        </p:txBody>
      </p:sp>
      <p:sp>
        <p:nvSpPr>
          <p:cNvPr id="4" name="Textfeld 3">
            <a:extLst>
              <a:ext uri="{FF2B5EF4-FFF2-40B4-BE49-F238E27FC236}">
                <a16:creationId xmlns:a16="http://schemas.microsoft.com/office/drawing/2014/main" id="{6332F4F9-9D84-9246-B5BE-D65F8F48DB0A}"/>
              </a:ext>
            </a:extLst>
          </p:cNvPr>
          <p:cNvSpPr txBox="1"/>
          <p:nvPr/>
        </p:nvSpPr>
        <p:spPr>
          <a:xfrm>
            <a:off x="3644900" y="1625600"/>
            <a:ext cx="3492500" cy="4089400"/>
          </a:xfrm>
          <a:prstGeom prst="rect">
            <a:avLst/>
          </a:prstGeom>
          <a:noFill/>
        </p:spPr>
        <p:txBody>
          <a:bodyPr wrap="square" rtlCol="0" anchor="t">
            <a:normAutofit fontScale="92500" lnSpcReduction="10000"/>
          </a:bodyPr>
          <a:lstStyle/>
          <a:p>
            <a:pPr>
              <a:lnSpc>
                <a:spcPct val="90000"/>
              </a:lnSpc>
              <a:spcAft>
                <a:spcPts val="600"/>
              </a:spcAft>
            </a:pPr>
            <a:r>
              <a:rPr lang="de-DE" sz="1500" dirty="0"/>
              <a:t>Für die Adenauer-</a:t>
            </a:r>
            <a:r>
              <a:rPr lang="de-DE" sz="1500" dirty="0">
                <a:hlinkClick r:id="rId7"/>
              </a:rPr>
              <a:t>Regierung</a:t>
            </a:r>
            <a:r>
              <a:rPr lang="de-DE" sz="1500" dirty="0"/>
              <a:t>, aber auch für den Großteil der Bürgerinnen und </a:t>
            </a:r>
            <a:r>
              <a:rPr lang="de-DE" sz="1500" dirty="0">
                <a:hlinkClick r:id="rId8"/>
              </a:rPr>
              <a:t>Bürger</a:t>
            </a:r>
            <a:r>
              <a:rPr lang="de-DE" sz="1500" dirty="0"/>
              <a:t> der ehemaligen Westzone, bildete die durch freie Wahlen legitimierte, ökonomisch attraktive und verfassungsmäßig als provisorisch deklarierte Bundesrepublik mit 47 Millionen Einwohnern den deutschen "Kernstaat". Er sollte auf die 17 Millionen Deutschen im sowjetischen Herrschaftsbereich eine unwiderstehliche Anziehungskraft ausüben und so mittels einer "Magnetwirkung" die </a:t>
            </a:r>
            <a:r>
              <a:rPr lang="de-DE" sz="1500" dirty="0">
                <a:hlinkClick r:id="rId9"/>
              </a:rPr>
              <a:t>Wiedervereinigung</a:t>
            </a:r>
            <a:r>
              <a:rPr lang="de-DE" sz="1500" dirty="0"/>
              <a:t> "in Frieden und Freiheit" zustande bringen ("Magnettheorie").</a:t>
            </a:r>
          </a:p>
          <a:p>
            <a:pPr>
              <a:lnSpc>
                <a:spcPct val="90000"/>
              </a:lnSpc>
              <a:spcAft>
                <a:spcPts val="600"/>
              </a:spcAft>
            </a:pPr>
            <a:r>
              <a:rPr lang="de-DE" sz="1500" dirty="0"/>
              <a:t>Quelle: </a:t>
            </a:r>
            <a:r>
              <a:rPr lang="de-DE" sz="1500" dirty="0">
                <a:hlinkClick r:id="rId10"/>
              </a:rPr>
              <a:t>https://www.bpb.de/izpb/7892/grundzuege-deutscher-aussenpolitik-1949-1990</a:t>
            </a:r>
            <a:endParaRPr lang="de-DE" sz="1500" dirty="0"/>
          </a:p>
          <a:p>
            <a:pPr>
              <a:lnSpc>
                <a:spcPct val="90000"/>
              </a:lnSpc>
              <a:spcAft>
                <a:spcPts val="600"/>
              </a:spcAft>
            </a:pPr>
            <a:endParaRPr lang="de-DE" sz="1500" dirty="0"/>
          </a:p>
          <a:p>
            <a:pPr>
              <a:lnSpc>
                <a:spcPct val="90000"/>
              </a:lnSpc>
              <a:spcAft>
                <a:spcPts val="600"/>
              </a:spcAft>
            </a:pPr>
            <a:r>
              <a:rPr lang="de-DE" sz="1500" dirty="0"/>
              <a:t>Urteil in kurz-, mittel- oder langfristiger Perspektive?</a:t>
            </a:r>
          </a:p>
        </p:txBody>
      </p:sp>
    </p:spTree>
    <p:extLst>
      <p:ext uri="{BB962C8B-B14F-4D97-AF65-F5344CB8AC3E}">
        <p14:creationId xmlns:p14="http://schemas.microsoft.com/office/powerpoint/2010/main" val="244967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5BCCD798-A2F0-D144-B30F-EE5E486269A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728" b="2409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3E4D0E1-AB2F-B24E-9F21-1CECFF06102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Der Höhepunkt des „Kalten Krieges“ – die Kuba-Krise</a:t>
            </a:r>
            <a:br>
              <a:rPr lang="en-US" sz="6000">
                <a:solidFill>
                  <a:srgbClr val="FFFFFF"/>
                </a:solidFill>
              </a:rPr>
            </a:br>
            <a:r>
              <a:rPr lang="en-US" sz="6000">
                <a:solidFill>
                  <a:srgbClr val="FFFFFF"/>
                </a:solidFill>
              </a:rPr>
              <a:t>REFERAT</a:t>
            </a:r>
          </a:p>
        </p:txBody>
      </p:sp>
      <p:sp>
        <p:nvSpPr>
          <p:cNvPr id="3" name="Textfeld 2">
            <a:extLst>
              <a:ext uri="{FF2B5EF4-FFF2-40B4-BE49-F238E27FC236}">
                <a16:creationId xmlns:a16="http://schemas.microsoft.com/office/drawing/2014/main" id="{7571A82D-9A24-5141-87DF-762C18275652}"/>
              </a:ext>
            </a:extLst>
          </p:cNvPr>
          <p:cNvSpPr txBox="1"/>
          <p:nvPr/>
        </p:nvSpPr>
        <p:spPr>
          <a:xfrm>
            <a:off x="1767840" y="5735638"/>
            <a:ext cx="8107680" cy="646331"/>
          </a:xfrm>
          <a:prstGeom prst="rect">
            <a:avLst/>
          </a:prstGeom>
          <a:noFill/>
        </p:spPr>
        <p:txBody>
          <a:bodyPr wrap="square" rtlCol="0">
            <a:spAutoFit/>
          </a:bodyPr>
          <a:lstStyle/>
          <a:p>
            <a:r>
              <a:rPr lang="de-DE" dirty="0"/>
              <a:t>Zum Selbststudium:    </a:t>
            </a:r>
          </a:p>
          <a:p>
            <a:r>
              <a:rPr lang="de-DE" dirty="0"/>
              <a:t>https://</a:t>
            </a:r>
            <a:r>
              <a:rPr lang="de-DE" dirty="0" err="1"/>
              <a:t>www.youtube.com</a:t>
            </a:r>
            <a:r>
              <a:rPr lang="de-DE" dirty="0"/>
              <a:t>/</a:t>
            </a:r>
            <a:r>
              <a:rPr lang="de-DE" dirty="0" err="1"/>
              <a:t>watch?v</a:t>
            </a:r>
            <a:r>
              <a:rPr lang="de-DE" dirty="0"/>
              <a:t>=zAyxFORKbs4</a:t>
            </a:r>
          </a:p>
        </p:txBody>
      </p:sp>
    </p:spTree>
    <p:extLst>
      <p:ext uri="{BB962C8B-B14F-4D97-AF65-F5344CB8AC3E}">
        <p14:creationId xmlns:p14="http://schemas.microsoft.com/office/powerpoint/2010/main" val="216387564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6B5C0F83-220D-2946-982E-F791460A4D4B}"/>
              </a:ext>
            </a:extLst>
          </p:cNvPr>
          <p:cNvSpPr txBox="1"/>
          <p:nvPr/>
        </p:nvSpPr>
        <p:spPr>
          <a:xfrm>
            <a:off x="1245072" y="1289765"/>
            <a:ext cx="3651101" cy="42709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kern="1200">
                <a:solidFill>
                  <a:srgbClr val="FFFFFF"/>
                </a:solidFill>
                <a:latin typeface="+mj-lt"/>
                <a:ea typeface="+mj-ea"/>
                <a:cs typeface="+mj-cs"/>
              </a:rPr>
              <a:t>Ein neues Konzept für die deutsche Außenpolitik: Wandel durch Annäherung (Rede von Egon Bahr/ Willi Brandt) in Anlehnung an die US-Politik nach der KUBA-Krise</a:t>
            </a:r>
          </a:p>
        </p:txBody>
      </p:sp>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extfeld 2">
            <a:extLst>
              <a:ext uri="{FF2B5EF4-FFF2-40B4-BE49-F238E27FC236}">
                <a16:creationId xmlns:a16="http://schemas.microsoft.com/office/drawing/2014/main" id="{09AD807A-5C83-DC40-8A11-B60F88A2CF6D}"/>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800" dirty="0">
                <a:solidFill>
                  <a:schemeClr val="tx1">
                    <a:alpha val="80000"/>
                  </a:schemeClr>
                </a:solidFill>
              </a:rPr>
              <a:t>Der SPD‑</a:t>
            </a:r>
            <a:r>
              <a:rPr lang="en-US" sz="800" dirty="0" err="1">
                <a:solidFill>
                  <a:schemeClr val="tx1">
                    <a:alpha val="80000"/>
                  </a:schemeClr>
                </a:solidFill>
              </a:rPr>
              <a:t>Politiker</a:t>
            </a:r>
            <a:r>
              <a:rPr lang="en-US" sz="800" dirty="0">
                <a:solidFill>
                  <a:schemeClr val="tx1">
                    <a:alpha val="80000"/>
                  </a:schemeClr>
                </a:solidFill>
              </a:rPr>
              <a:t> Egon Bahr, Leiter des Presse‑ und </a:t>
            </a:r>
            <a:r>
              <a:rPr lang="en-US" sz="800" dirty="0" err="1">
                <a:solidFill>
                  <a:schemeClr val="tx1">
                    <a:alpha val="80000"/>
                  </a:schemeClr>
                </a:solidFill>
              </a:rPr>
              <a:t>Informationsamtes</a:t>
            </a:r>
            <a:r>
              <a:rPr lang="en-US" sz="800" dirty="0">
                <a:solidFill>
                  <a:schemeClr val="tx1">
                    <a:alpha val="80000"/>
                  </a:schemeClr>
                </a:solidFill>
              </a:rPr>
              <a:t> von Berlin und </a:t>
            </a:r>
            <a:r>
              <a:rPr lang="en-US" sz="800" dirty="0" err="1">
                <a:solidFill>
                  <a:schemeClr val="tx1">
                    <a:alpha val="80000"/>
                  </a:schemeClr>
                </a:solidFill>
              </a:rPr>
              <a:t>engster</a:t>
            </a:r>
            <a:r>
              <a:rPr lang="en-US" sz="800" dirty="0">
                <a:solidFill>
                  <a:schemeClr val="tx1">
                    <a:alpha val="80000"/>
                  </a:schemeClr>
                </a:solidFill>
              </a:rPr>
              <a:t> Mitarbeiter von </a:t>
            </a:r>
            <a:r>
              <a:rPr lang="en-US" sz="800" dirty="0" err="1">
                <a:solidFill>
                  <a:schemeClr val="tx1">
                    <a:alpha val="80000"/>
                  </a:schemeClr>
                </a:solidFill>
              </a:rPr>
              <a:t>Willli</a:t>
            </a:r>
            <a:r>
              <a:rPr lang="en-US" sz="800" dirty="0">
                <a:solidFill>
                  <a:schemeClr val="tx1">
                    <a:alpha val="80000"/>
                  </a:schemeClr>
                </a:solidFill>
              </a:rPr>
              <a:t> Brandt , </a:t>
            </a:r>
            <a:r>
              <a:rPr lang="en-US" sz="800" dirty="0" err="1">
                <a:solidFill>
                  <a:schemeClr val="tx1">
                    <a:alpha val="80000"/>
                  </a:schemeClr>
                </a:solidFill>
              </a:rPr>
              <a:t>stellt</a:t>
            </a:r>
            <a:r>
              <a:rPr lang="en-US" sz="800" dirty="0">
                <a:solidFill>
                  <a:schemeClr val="tx1">
                    <a:alpha val="80000"/>
                  </a:schemeClr>
                </a:solidFill>
              </a:rPr>
              <a:t> </a:t>
            </a:r>
            <a:r>
              <a:rPr lang="en-US" sz="800" b="1" u="sng" dirty="0">
                <a:solidFill>
                  <a:schemeClr val="tx1">
                    <a:alpha val="80000"/>
                  </a:schemeClr>
                </a:solidFill>
              </a:rPr>
              <a:t>am 15. </a:t>
            </a:r>
            <a:r>
              <a:rPr lang="en-US" sz="800" b="1" u="sng" dirty="0" err="1">
                <a:solidFill>
                  <a:schemeClr val="tx1">
                    <a:alpha val="80000"/>
                  </a:schemeClr>
                </a:solidFill>
              </a:rPr>
              <a:t>Juli</a:t>
            </a:r>
            <a:r>
              <a:rPr lang="en-US" sz="800" b="1" u="sng" dirty="0">
                <a:solidFill>
                  <a:schemeClr val="tx1">
                    <a:alpha val="80000"/>
                  </a:schemeClr>
                </a:solidFill>
              </a:rPr>
              <a:t> 1963 </a:t>
            </a:r>
            <a:r>
              <a:rPr lang="en-US" sz="800" dirty="0">
                <a:solidFill>
                  <a:schemeClr val="tx1">
                    <a:alpha val="80000"/>
                  </a:schemeClr>
                </a:solidFill>
              </a:rPr>
              <a:t>in </a:t>
            </a:r>
            <a:r>
              <a:rPr lang="en-US" sz="800" dirty="0" err="1">
                <a:solidFill>
                  <a:schemeClr val="tx1">
                    <a:alpha val="80000"/>
                  </a:schemeClr>
                </a:solidFill>
              </a:rPr>
              <a:t>einer</a:t>
            </a:r>
            <a:r>
              <a:rPr lang="en-US" sz="800" dirty="0">
                <a:solidFill>
                  <a:schemeClr val="tx1">
                    <a:alpha val="80000"/>
                  </a:schemeClr>
                </a:solidFill>
              </a:rPr>
              <a:t> </a:t>
            </a:r>
            <a:r>
              <a:rPr lang="en-US" sz="800" dirty="0" err="1">
                <a:solidFill>
                  <a:schemeClr val="tx1">
                    <a:alpha val="80000"/>
                  </a:schemeClr>
                </a:solidFill>
              </a:rPr>
              <a:t>vielbeachteten</a:t>
            </a:r>
            <a:r>
              <a:rPr lang="en-US" sz="800" dirty="0">
                <a:solidFill>
                  <a:schemeClr val="tx1">
                    <a:alpha val="80000"/>
                  </a:schemeClr>
                </a:solidFill>
              </a:rPr>
              <a:t> Rede </a:t>
            </a:r>
            <a:r>
              <a:rPr lang="en-US" sz="800" dirty="0" err="1">
                <a:solidFill>
                  <a:schemeClr val="tx1">
                    <a:alpha val="80000"/>
                  </a:schemeClr>
                </a:solidFill>
              </a:rPr>
              <a:t>eine</a:t>
            </a:r>
            <a:r>
              <a:rPr lang="en-US" sz="800" dirty="0">
                <a:solidFill>
                  <a:schemeClr val="tx1">
                    <a:alpha val="80000"/>
                  </a:schemeClr>
                </a:solidFill>
              </a:rPr>
              <a:t> </a:t>
            </a:r>
            <a:r>
              <a:rPr lang="en-US" sz="800" dirty="0" err="1">
                <a:solidFill>
                  <a:schemeClr val="tx1">
                    <a:alpha val="80000"/>
                  </a:schemeClr>
                </a:solidFill>
              </a:rPr>
              <a:t>neue</a:t>
            </a:r>
            <a:r>
              <a:rPr lang="en-US" sz="800" dirty="0">
                <a:solidFill>
                  <a:schemeClr val="tx1">
                    <a:alpha val="80000"/>
                  </a:schemeClr>
                </a:solidFill>
              </a:rPr>
              <a:t> </a:t>
            </a:r>
            <a:r>
              <a:rPr lang="en-US" sz="800" dirty="0" err="1">
                <a:solidFill>
                  <a:schemeClr val="tx1">
                    <a:alpha val="80000"/>
                  </a:schemeClr>
                </a:solidFill>
              </a:rPr>
              <a:t>Konzeption</a:t>
            </a:r>
            <a:r>
              <a:rPr lang="en-US" sz="800" dirty="0">
                <a:solidFill>
                  <a:schemeClr val="tx1">
                    <a:alpha val="80000"/>
                  </a:schemeClr>
                </a:solidFill>
              </a:rPr>
              <a:t> der </a:t>
            </a:r>
            <a:r>
              <a:rPr lang="en-US" sz="800" dirty="0" err="1">
                <a:solidFill>
                  <a:schemeClr val="tx1">
                    <a:alpha val="80000"/>
                  </a:schemeClr>
                </a:solidFill>
              </a:rPr>
              <a:t>deutschen</a:t>
            </a:r>
            <a:r>
              <a:rPr lang="en-US" sz="800" dirty="0">
                <a:solidFill>
                  <a:schemeClr val="tx1">
                    <a:alpha val="80000"/>
                  </a:schemeClr>
                </a:solidFill>
              </a:rPr>
              <a:t> Ostpolitik </a:t>
            </a:r>
            <a:r>
              <a:rPr lang="en-US" sz="800" dirty="0" err="1">
                <a:solidFill>
                  <a:schemeClr val="tx1">
                    <a:alpha val="80000"/>
                  </a:schemeClr>
                </a:solidFill>
              </a:rPr>
              <a:t>vor</a:t>
            </a:r>
            <a:r>
              <a:rPr lang="en-US" sz="800" dirty="0">
                <a:solidFill>
                  <a:schemeClr val="tx1">
                    <a:alpha val="80000"/>
                  </a:schemeClr>
                </a:solidFill>
              </a:rPr>
              <a:t>:</a:t>
            </a:r>
          </a:p>
          <a:p>
            <a:pPr indent="-228600">
              <a:lnSpc>
                <a:spcPct val="90000"/>
              </a:lnSpc>
              <a:spcAft>
                <a:spcPts val="600"/>
              </a:spcAft>
              <a:buFont typeface="Arial" panose="020B0604020202020204" pitchFamily="34" charset="0"/>
              <a:buChar char="•"/>
            </a:pPr>
            <a:r>
              <a:rPr lang="en-US" sz="800" dirty="0">
                <a:solidFill>
                  <a:schemeClr val="tx1">
                    <a:alpha val="80000"/>
                  </a:schemeClr>
                </a:solidFill>
              </a:rPr>
              <a:t> </a:t>
            </a:r>
          </a:p>
          <a:p>
            <a:pPr indent="-228600">
              <a:lnSpc>
                <a:spcPct val="90000"/>
              </a:lnSpc>
              <a:spcAft>
                <a:spcPts val="600"/>
              </a:spcAft>
              <a:buFont typeface="Arial" panose="020B0604020202020204" pitchFamily="34" charset="0"/>
              <a:buChar char="•"/>
            </a:pPr>
            <a:r>
              <a:rPr lang="en-US" sz="800" dirty="0">
                <a:solidFill>
                  <a:schemeClr val="tx1">
                    <a:alpha val="80000"/>
                  </a:schemeClr>
                </a:solidFill>
              </a:rPr>
              <a:t>Die </a:t>
            </a:r>
            <a:r>
              <a:rPr lang="en-US" sz="800" dirty="0" err="1">
                <a:solidFill>
                  <a:schemeClr val="tx1">
                    <a:alpha val="80000"/>
                  </a:schemeClr>
                </a:solidFill>
              </a:rPr>
              <a:t>amerikanische</a:t>
            </a:r>
            <a:r>
              <a:rPr lang="en-US" sz="800" dirty="0">
                <a:solidFill>
                  <a:schemeClr val="tx1">
                    <a:alpha val="80000"/>
                  </a:schemeClr>
                </a:solidFill>
              </a:rPr>
              <a:t> </a:t>
            </a:r>
            <a:r>
              <a:rPr lang="en-US" sz="800" dirty="0" err="1">
                <a:solidFill>
                  <a:schemeClr val="tx1">
                    <a:alpha val="80000"/>
                  </a:schemeClr>
                </a:solidFill>
              </a:rPr>
              <a:t>Strategie</a:t>
            </a:r>
            <a:r>
              <a:rPr lang="en-US" sz="800" dirty="0">
                <a:solidFill>
                  <a:schemeClr val="tx1">
                    <a:alpha val="80000"/>
                  </a:schemeClr>
                </a:solidFill>
              </a:rPr>
              <a:t> des Friedens </a:t>
            </a:r>
            <a:r>
              <a:rPr lang="en-US" sz="800" dirty="0" err="1">
                <a:solidFill>
                  <a:schemeClr val="tx1">
                    <a:alpha val="80000"/>
                  </a:schemeClr>
                </a:solidFill>
              </a:rPr>
              <a:t>läßt</a:t>
            </a:r>
            <a:r>
              <a:rPr lang="en-US" sz="800" dirty="0">
                <a:solidFill>
                  <a:schemeClr val="tx1">
                    <a:alpha val="80000"/>
                  </a:schemeClr>
                </a:solidFill>
              </a:rPr>
              <a:t> </a:t>
            </a:r>
            <a:r>
              <a:rPr lang="en-US" sz="800" dirty="0" err="1">
                <a:solidFill>
                  <a:schemeClr val="tx1">
                    <a:alpha val="80000"/>
                  </a:schemeClr>
                </a:solidFill>
              </a:rPr>
              <a:t>sich</a:t>
            </a:r>
            <a:r>
              <a:rPr lang="en-US" sz="800" dirty="0">
                <a:solidFill>
                  <a:schemeClr val="tx1">
                    <a:alpha val="80000"/>
                  </a:schemeClr>
                </a:solidFill>
              </a:rPr>
              <a:t> </a:t>
            </a:r>
            <a:r>
              <a:rPr lang="en-US" sz="800" dirty="0" err="1">
                <a:solidFill>
                  <a:schemeClr val="tx1">
                    <a:alpha val="80000"/>
                  </a:schemeClr>
                </a:solidFill>
              </a:rPr>
              <a:t>auch</a:t>
            </a:r>
            <a:r>
              <a:rPr lang="en-US" sz="800" dirty="0">
                <a:solidFill>
                  <a:schemeClr val="tx1">
                    <a:alpha val="80000"/>
                  </a:schemeClr>
                </a:solidFill>
              </a:rPr>
              <a:t> </a:t>
            </a:r>
            <a:r>
              <a:rPr lang="en-US" sz="800" dirty="0" err="1">
                <a:solidFill>
                  <a:schemeClr val="tx1">
                    <a:alpha val="80000"/>
                  </a:schemeClr>
                </a:solidFill>
              </a:rPr>
              <a:t>durch</a:t>
            </a:r>
            <a:r>
              <a:rPr lang="en-US" sz="800" dirty="0">
                <a:solidFill>
                  <a:schemeClr val="tx1">
                    <a:alpha val="80000"/>
                  </a:schemeClr>
                </a:solidFill>
              </a:rPr>
              <a:t> die Formel </a:t>
            </a:r>
            <a:r>
              <a:rPr lang="en-US" sz="800" dirty="0" err="1">
                <a:solidFill>
                  <a:schemeClr val="tx1">
                    <a:alpha val="80000"/>
                  </a:schemeClr>
                </a:solidFill>
              </a:rPr>
              <a:t>definieren</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die </a:t>
            </a:r>
            <a:r>
              <a:rPr lang="en-US" sz="800" dirty="0" err="1">
                <a:solidFill>
                  <a:schemeClr val="tx1">
                    <a:alpha val="80000"/>
                  </a:schemeClr>
                </a:solidFill>
              </a:rPr>
              <a:t>kommunistische</a:t>
            </a:r>
            <a:r>
              <a:rPr lang="en-US" sz="800" dirty="0">
                <a:solidFill>
                  <a:schemeClr val="tx1">
                    <a:alpha val="80000"/>
                  </a:schemeClr>
                </a:solidFill>
              </a:rPr>
              <a:t> </a:t>
            </a:r>
            <a:r>
              <a:rPr lang="en-US" sz="800" dirty="0" err="1">
                <a:solidFill>
                  <a:schemeClr val="tx1">
                    <a:alpha val="80000"/>
                  </a:schemeClr>
                </a:solidFill>
              </a:rPr>
              <a:t>Herrschaft</a:t>
            </a:r>
            <a:r>
              <a:rPr lang="en-US" sz="800" dirty="0">
                <a:solidFill>
                  <a:schemeClr val="tx1">
                    <a:alpha val="80000"/>
                  </a:schemeClr>
                </a:solidFill>
              </a:rPr>
              <a:t> </a:t>
            </a:r>
            <a:r>
              <a:rPr lang="en-US" sz="800" dirty="0" err="1">
                <a:solidFill>
                  <a:schemeClr val="tx1">
                    <a:alpha val="80000"/>
                  </a:schemeClr>
                </a:solidFill>
              </a:rPr>
              <a:t>nicht</a:t>
            </a:r>
            <a:r>
              <a:rPr lang="en-US" sz="800" dirty="0">
                <a:solidFill>
                  <a:schemeClr val="tx1">
                    <a:alpha val="80000"/>
                  </a:schemeClr>
                </a:solidFill>
              </a:rPr>
              <a:t> </a:t>
            </a:r>
            <a:r>
              <a:rPr lang="en-US" sz="800" dirty="0" err="1">
                <a:solidFill>
                  <a:schemeClr val="tx1">
                    <a:alpha val="80000"/>
                  </a:schemeClr>
                </a:solidFill>
              </a:rPr>
              <a:t>beseitigt</a:t>
            </a:r>
            <a:r>
              <a:rPr lang="en-US" sz="800" dirty="0">
                <a:solidFill>
                  <a:schemeClr val="tx1">
                    <a:alpha val="80000"/>
                  </a:schemeClr>
                </a:solidFill>
              </a:rPr>
              <a:t>, </a:t>
            </a:r>
            <a:r>
              <a:rPr lang="en-US" sz="800" dirty="0" err="1">
                <a:solidFill>
                  <a:schemeClr val="tx1">
                    <a:alpha val="80000"/>
                  </a:schemeClr>
                </a:solidFill>
              </a:rPr>
              <a:t>sondern</a:t>
            </a:r>
            <a:r>
              <a:rPr lang="en-US" sz="800" dirty="0">
                <a:solidFill>
                  <a:schemeClr val="tx1">
                    <a:alpha val="80000"/>
                  </a:schemeClr>
                </a:solidFill>
              </a:rPr>
              <a:t> </a:t>
            </a:r>
            <a:r>
              <a:rPr lang="en-US" sz="800" dirty="0" err="1">
                <a:solidFill>
                  <a:schemeClr val="tx1">
                    <a:alpha val="80000"/>
                  </a:schemeClr>
                </a:solidFill>
              </a:rPr>
              <a:t>verändert</a:t>
            </a:r>
            <a:r>
              <a:rPr lang="en-US" sz="800" dirty="0">
                <a:solidFill>
                  <a:schemeClr val="tx1">
                    <a:alpha val="80000"/>
                  </a:schemeClr>
                </a:solidFill>
              </a:rPr>
              <a:t> </a:t>
            </a:r>
            <a:r>
              <a:rPr lang="en-US" sz="800" dirty="0" err="1">
                <a:solidFill>
                  <a:schemeClr val="tx1">
                    <a:alpha val="80000"/>
                  </a:schemeClr>
                </a:solidFill>
              </a:rPr>
              <a:t>werden</a:t>
            </a:r>
            <a:r>
              <a:rPr lang="en-US" sz="800" dirty="0">
                <a:solidFill>
                  <a:schemeClr val="tx1">
                    <a:alpha val="80000"/>
                  </a:schemeClr>
                </a:solidFill>
              </a:rPr>
              <a:t> </a:t>
            </a:r>
            <a:r>
              <a:rPr lang="en-US" sz="800" dirty="0" err="1">
                <a:solidFill>
                  <a:schemeClr val="tx1">
                    <a:alpha val="80000"/>
                  </a:schemeClr>
                </a:solidFill>
              </a:rPr>
              <a:t>soll</a:t>
            </a:r>
            <a:r>
              <a:rPr lang="en-US" sz="800" dirty="0">
                <a:solidFill>
                  <a:schemeClr val="tx1">
                    <a:alpha val="80000"/>
                  </a:schemeClr>
                </a:solidFill>
              </a:rPr>
              <a:t>. Die </a:t>
            </a:r>
            <a:r>
              <a:rPr lang="en-US" sz="800" dirty="0" err="1">
                <a:solidFill>
                  <a:schemeClr val="tx1">
                    <a:alpha val="80000"/>
                  </a:schemeClr>
                </a:solidFill>
              </a:rPr>
              <a:t>Änderung</a:t>
            </a:r>
            <a:r>
              <a:rPr lang="en-US" sz="800" dirty="0">
                <a:solidFill>
                  <a:schemeClr val="tx1">
                    <a:alpha val="80000"/>
                  </a:schemeClr>
                </a:solidFill>
              </a:rPr>
              <a:t> des Ost/West‑</a:t>
            </a:r>
            <a:r>
              <a:rPr lang="en-US" sz="800" dirty="0" err="1">
                <a:solidFill>
                  <a:schemeClr val="tx1">
                    <a:alpha val="80000"/>
                  </a:schemeClr>
                </a:solidFill>
              </a:rPr>
              <a:t>Verhältnisses</a:t>
            </a:r>
            <a:r>
              <a:rPr lang="en-US" sz="800" dirty="0">
                <a:solidFill>
                  <a:schemeClr val="tx1">
                    <a:alpha val="80000"/>
                  </a:schemeClr>
                </a:solidFill>
              </a:rPr>
              <a:t>, das die USA </a:t>
            </a:r>
            <a:r>
              <a:rPr lang="en-US" sz="800" dirty="0" err="1">
                <a:solidFill>
                  <a:schemeClr val="tx1">
                    <a:alpha val="80000"/>
                  </a:schemeClr>
                </a:solidFill>
              </a:rPr>
              <a:t>versuchen</a:t>
            </a:r>
            <a:r>
              <a:rPr lang="en-US" sz="800" dirty="0">
                <a:solidFill>
                  <a:schemeClr val="tx1">
                    <a:alpha val="80000"/>
                  </a:schemeClr>
                </a:solidFill>
              </a:rPr>
              <a:t> </a:t>
            </a:r>
            <a:r>
              <a:rPr lang="en-US" sz="800" dirty="0" err="1">
                <a:solidFill>
                  <a:schemeClr val="tx1">
                    <a:alpha val="80000"/>
                  </a:schemeClr>
                </a:solidFill>
              </a:rPr>
              <a:t>wollen</a:t>
            </a:r>
            <a:r>
              <a:rPr lang="en-US" sz="800" dirty="0">
                <a:solidFill>
                  <a:schemeClr val="tx1">
                    <a:alpha val="80000"/>
                  </a:schemeClr>
                </a:solidFill>
              </a:rPr>
              <a:t>, </a:t>
            </a:r>
            <a:r>
              <a:rPr lang="en-US" sz="800" dirty="0" err="1">
                <a:solidFill>
                  <a:schemeClr val="tx1">
                    <a:alpha val="80000"/>
                  </a:schemeClr>
                </a:solidFill>
              </a:rPr>
              <a:t>dient</a:t>
            </a:r>
            <a:r>
              <a:rPr lang="en-US" sz="800" dirty="0">
                <a:solidFill>
                  <a:schemeClr val="tx1">
                    <a:alpha val="80000"/>
                  </a:schemeClr>
                </a:solidFill>
              </a:rPr>
              <a:t> der </a:t>
            </a:r>
            <a:r>
              <a:rPr lang="en-US" sz="800" dirty="0" err="1">
                <a:solidFill>
                  <a:schemeClr val="tx1">
                    <a:alpha val="80000"/>
                  </a:schemeClr>
                </a:solidFill>
              </a:rPr>
              <a:t>Überwindung</a:t>
            </a:r>
            <a:r>
              <a:rPr lang="en-US" sz="800" dirty="0">
                <a:solidFill>
                  <a:schemeClr val="tx1">
                    <a:alpha val="80000"/>
                  </a:schemeClr>
                </a:solidFill>
              </a:rPr>
              <a:t> des Status quo, </a:t>
            </a:r>
            <a:r>
              <a:rPr lang="en-US" sz="800" dirty="0" err="1">
                <a:solidFill>
                  <a:schemeClr val="tx1">
                    <a:alpha val="80000"/>
                  </a:schemeClr>
                </a:solidFill>
              </a:rPr>
              <a:t>indem</a:t>
            </a:r>
            <a:r>
              <a:rPr lang="en-US" sz="800" dirty="0">
                <a:solidFill>
                  <a:schemeClr val="tx1">
                    <a:alpha val="80000"/>
                  </a:schemeClr>
                </a:solidFill>
              </a:rPr>
              <a:t> der Status quo </a:t>
            </a:r>
            <a:r>
              <a:rPr lang="en-US" sz="800" dirty="0" err="1">
                <a:solidFill>
                  <a:schemeClr val="tx1">
                    <a:alpha val="80000"/>
                  </a:schemeClr>
                </a:solidFill>
              </a:rPr>
              <a:t>zunächst</a:t>
            </a:r>
            <a:r>
              <a:rPr lang="en-US" sz="800" dirty="0">
                <a:solidFill>
                  <a:schemeClr val="tx1">
                    <a:alpha val="80000"/>
                  </a:schemeClr>
                </a:solidFill>
              </a:rPr>
              <a:t> </a:t>
            </a:r>
            <a:r>
              <a:rPr lang="en-US" sz="800" dirty="0" err="1">
                <a:solidFill>
                  <a:schemeClr val="tx1">
                    <a:alpha val="80000"/>
                  </a:schemeClr>
                </a:solidFill>
              </a:rPr>
              <a:t>nicht</a:t>
            </a:r>
            <a:r>
              <a:rPr lang="en-US" sz="800" dirty="0">
                <a:solidFill>
                  <a:schemeClr val="tx1">
                    <a:alpha val="80000"/>
                  </a:schemeClr>
                </a:solidFill>
              </a:rPr>
              <a:t> </a:t>
            </a:r>
            <a:r>
              <a:rPr lang="en-US" sz="800" dirty="0" err="1">
                <a:solidFill>
                  <a:schemeClr val="tx1">
                    <a:alpha val="80000"/>
                  </a:schemeClr>
                </a:solidFill>
              </a:rPr>
              <a:t>verändert</a:t>
            </a:r>
            <a:r>
              <a:rPr lang="en-US" sz="800" dirty="0">
                <a:solidFill>
                  <a:schemeClr val="tx1">
                    <a:alpha val="80000"/>
                  </a:schemeClr>
                </a:solidFill>
              </a:rPr>
              <a:t> </a:t>
            </a:r>
            <a:r>
              <a:rPr lang="en-US" sz="800" dirty="0" err="1">
                <a:solidFill>
                  <a:schemeClr val="tx1">
                    <a:alpha val="80000"/>
                  </a:schemeClr>
                </a:solidFill>
              </a:rPr>
              <a:t>werden</a:t>
            </a:r>
            <a:r>
              <a:rPr lang="en-US" sz="800" dirty="0">
                <a:solidFill>
                  <a:schemeClr val="tx1">
                    <a:alpha val="80000"/>
                  </a:schemeClr>
                </a:solidFill>
              </a:rPr>
              <a:t> </a:t>
            </a:r>
            <a:r>
              <a:rPr lang="en-US" sz="800" dirty="0" err="1">
                <a:solidFill>
                  <a:schemeClr val="tx1">
                    <a:alpha val="80000"/>
                  </a:schemeClr>
                </a:solidFill>
              </a:rPr>
              <a:t>soll</a:t>
            </a:r>
            <a:r>
              <a:rPr lang="en-US" sz="800" dirty="0">
                <a:solidFill>
                  <a:schemeClr val="tx1">
                    <a:alpha val="80000"/>
                  </a:schemeClr>
                </a:solidFill>
              </a:rPr>
              <a:t>. Das </a:t>
            </a:r>
            <a:r>
              <a:rPr lang="en-US" sz="800" dirty="0" err="1">
                <a:solidFill>
                  <a:schemeClr val="tx1">
                    <a:alpha val="80000"/>
                  </a:schemeClr>
                </a:solidFill>
              </a:rPr>
              <a:t>klingt</a:t>
            </a:r>
            <a:r>
              <a:rPr lang="en-US" sz="800" dirty="0">
                <a:solidFill>
                  <a:schemeClr val="tx1">
                    <a:alpha val="80000"/>
                  </a:schemeClr>
                </a:solidFill>
              </a:rPr>
              <a:t> paradox, </a:t>
            </a:r>
            <a:r>
              <a:rPr lang="en-US" sz="800" dirty="0" err="1">
                <a:solidFill>
                  <a:schemeClr val="tx1">
                    <a:alpha val="80000"/>
                  </a:schemeClr>
                </a:solidFill>
              </a:rPr>
              <a:t>aber</a:t>
            </a:r>
            <a:r>
              <a:rPr lang="en-US" sz="800" dirty="0">
                <a:solidFill>
                  <a:schemeClr val="tx1">
                    <a:alpha val="80000"/>
                  </a:schemeClr>
                </a:solidFill>
              </a:rPr>
              <a:t> es </a:t>
            </a:r>
            <a:r>
              <a:rPr lang="en-US" sz="800" dirty="0" err="1">
                <a:solidFill>
                  <a:schemeClr val="tx1">
                    <a:alpha val="80000"/>
                  </a:schemeClr>
                </a:solidFill>
              </a:rPr>
              <a:t>eröffnet</a:t>
            </a:r>
            <a:r>
              <a:rPr lang="en-US" sz="800" dirty="0">
                <a:solidFill>
                  <a:schemeClr val="tx1">
                    <a:alpha val="80000"/>
                  </a:schemeClr>
                </a:solidFill>
              </a:rPr>
              <a:t> </a:t>
            </a:r>
            <a:r>
              <a:rPr lang="en-US" sz="800" dirty="0" err="1">
                <a:solidFill>
                  <a:schemeClr val="tx1">
                    <a:alpha val="80000"/>
                  </a:schemeClr>
                </a:solidFill>
              </a:rPr>
              <a:t>Aussichten</a:t>
            </a:r>
            <a:r>
              <a:rPr lang="en-US" sz="800" dirty="0">
                <a:solidFill>
                  <a:schemeClr val="tx1">
                    <a:alpha val="80000"/>
                  </a:schemeClr>
                </a:solidFill>
              </a:rPr>
              <a:t>, </a:t>
            </a:r>
            <a:r>
              <a:rPr lang="en-US" sz="800" dirty="0" err="1">
                <a:solidFill>
                  <a:schemeClr val="tx1">
                    <a:alpha val="80000"/>
                  </a:schemeClr>
                </a:solidFill>
              </a:rPr>
              <a:t>nachdem</a:t>
            </a:r>
            <a:r>
              <a:rPr lang="en-US" sz="800" dirty="0">
                <a:solidFill>
                  <a:schemeClr val="tx1">
                    <a:alpha val="80000"/>
                  </a:schemeClr>
                </a:solidFill>
              </a:rPr>
              <a:t> die </a:t>
            </a:r>
            <a:r>
              <a:rPr lang="en-US" sz="800" dirty="0" err="1">
                <a:solidFill>
                  <a:schemeClr val="tx1">
                    <a:alpha val="80000"/>
                  </a:schemeClr>
                </a:solidFill>
              </a:rPr>
              <a:t>bisherige</a:t>
            </a:r>
            <a:r>
              <a:rPr lang="en-US" sz="800" dirty="0">
                <a:solidFill>
                  <a:schemeClr val="tx1">
                    <a:alpha val="80000"/>
                  </a:schemeClr>
                </a:solidFill>
              </a:rPr>
              <a:t> </a:t>
            </a:r>
            <a:r>
              <a:rPr lang="en-US" sz="800" dirty="0" err="1">
                <a:solidFill>
                  <a:schemeClr val="tx1">
                    <a:alpha val="80000"/>
                  </a:schemeClr>
                </a:solidFill>
              </a:rPr>
              <a:t>Politik</a:t>
            </a:r>
            <a:r>
              <a:rPr lang="en-US" sz="800" dirty="0">
                <a:solidFill>
                  <a:schemeClr val="tx1">
                    <a:alpha val="80000"/>
                  </a:schemeClr>
                </a:solidFill>
              </a:rPr>
              <a:t> des </a:t>
            </a:r>
            <a:r>
              <a:rPr lang="en-US" sz="800" dirty="0" err="1">
                <a:solidFill>
                  <a:schemeClr val="tx1">
                    <a:alpha val="80000"/>
                  </a:schemeClr>
                </a:solidFill>
              </a:rPr>
              <a:t>Drucks</a:t>
            </a:r>
            <a:r>
              <a:rPr lang="en-US" sz="800" dirty="0">
                <a:solidFill>
                  <a:schemeClr val="tx1">
                    <a:alpha val="80000"/>
                  </a:schemeClr>
                </a:solidFill>
              </a:rPr>
              <a:t> und </a:t>
            </a:r>
            <a:r>
              <a:rPr lang="en-US" sz="800" dirty="0" err="1">
                <a:solidFill>
                  <a:schemeClr val="tx1">
                    <a:alpha val="80000"/>
                  </a:schemeClr>
                </a:solidFill>
              </a:rPr>
              <a:t>Gegendrucks</a:t>
            </a:r>
            <a:r>
              <a:rPr lang="en-US" sz="800" dirty="0">
                <a:solidFill>
                  <a:schemeClr val="tx1">
                    <a:alpha val="80000"/>
                  </a:schemeClr>
                </a:solidFill>
              </a:rPr>
              <a:t> </a:t>
            </a:r>
            <a:r>
              <a:rPr lang="en-US" sz="800" dirty="0" err="1">
                <a:solidFill>
                  <a:schemeClr val="tx1">
                    <a:alpha val="80000"/>
                  </a:schemeClr>
                </a:solidFill>
              </a:rPr>
              <a:t>nur</a:t>
            </a:r>
            <a:r>
              <a:rPr lang="en-US" sz="800" dirty="0">
                <a:solidFill>
                  <a:schemeClr val="tx1">
                    <a:alpha val="80000"/>
                  </a:schemeClr>
                </a:solidFill>
              </a:rPr>
              <a:t>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einer</a:t>
            </a:r>
            <a:r>
              <a:rPr lang="en-US" sz="800" dirty="0">
                <a:solidFill>
                  <a:schemeClr val="tx1">
                    <a:alpha val="80000"/>
                  </a:schemeClr>
                </a:solidFill>
              </a:rPr>
              <a:t> </a:t>
            </a:r>
            <a:r>
              <a:rPr lang="en-US" sz="800" dirty="0" err="1">
                <a:solidFill>
                  <a:schemeClr val="tx1">
                    <a:alpha val="80000"/>
                  </a:schemeClr>
                </a:solidFill>
              </a:rPr>
              <a:t>Erstarrung</a:t>
            </a:r>
            <a:r>
              <a:rPr lang="en-US" sz="800" dirty="0">
                <a:solidFill>
                  <a:schemeClr val="tx1">
                    <a:alpha val="80000"/>
                  </a:schemeClr>
                </a:solidFill>
              </a:rPr>
              <a:t> des Status quo </a:t>
            </a:r>
            <a:r>
              <a:rPr lang="en-US" sz="800" dirty="0" err="1">
                <a:solidFill>
                  <a:schemeClr val="tx1">
                    <a:alpha val="80000"/>
                  </a:schemeClr>
                </a:solidFill>
              </a:rPr>
              <a:t>geführt</a:t>
            </a:r>
            <a:r>
              <a:rPr lang="en-US" sz="800" dirty="0">
                <a:solidFill>
                  <a:schemeClr val="tx1">
                    <a:alpha val="80000"/>
                  </a:schemeClr>
                </a:solidFill>
              </a:rPr>
              <a:t> hat. Das </a:t>
            </a:r>
            <a:r>
              <a:rPr lang="en-US" sz="800" dirty="0" err="1">
                <a:solidFill>
                  <a:schemeClr val="tx1">
                    <a:alpha val="80000"/>
                  </a:schemeClr>
                </a:solidFill>
              </a:rPr>
              <a:t>Vertrauen</a:t>
            </a:r>
            <a:r>
              <a:rPr lang="en-US" sz="800" dirty="0">
                <a:solidFill>
                  <a:schemeClr val="tx1">
                    <a:alpha val="80000"/>
                  </a:schemeClr>
                </a:solidFill>
              </a:rPr>
              <a:t> </a:t>
            </a:r>
            <a:r>
              <a:rPr lang="en-US" sz="800" dirty="0" err="1">
                <a:solidFill>
                  <a:schemeClr val="tx1">
                    <a:alpha val="80000"/>
                  </a:schemeClr>
                </a:solidFill>
              </a:rPr>
              <a:t>darauf</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a:t>
            </a:r>
            <a:r>
              <a:rPr lang="en-US" sz="800" dirty="0" err="1">
                <a:solidFill>
                  <a:schemeClr val="tx1">
                    <a:alpha val="80000"/>
                  </a:schemeClr>
                </a:solidFill>
              </a:rPr>
              <a:t>unsere</a:t>
            </a:r>
            <a:r>
              <a:rPr lang="en-US" sz="800" dirty="0">
                <a:solidFill>
                  <a:schemeClr val="tx1">
                    <a:alpha val="80000"/>
                  </a:schemeClr>
                </a:solidFill>
              </a:rPr>
              <a:t> Welt die </a:t>
            </a:r>
            <a:r>
              <a:rPr lang="en-US" sz="800" dirty="0" err="1">
                <a:solidFill>
                  <a:schemeClr val="tx1">
                    <a:alpha val="80000"/>
                  </a:schemeClr>
                </a:solidFill>
              </a:rPr>
              <a:t>bessere</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die </a:t>
            </a:r>
            <a:r>
              <a:rPr lang="en-US" sz="800" dirty="0" err="1">
                <a:solidFill>
                  <a:schemeClr val="tx1">
                    <a:alpha val="80000"/>
                  </a:schemeClr>
                </a:solidFill>
              </a:rPr>
              <a:t>im</a:t>
            </a:r>
            <a:r>
              <a:rPr lang="en-US" sz="800" dirty="0">
                <a:solidFill>
                  <a:schemeClr val="tx1">
                    <a:alpha val="80000"/>
                  </a:schemeClr>
                </a:solidFill>
              </a:rPr>
              <a:t> </a:t>
            </a:r>
            <a:r>
              <a:rPr lang="en-US" sz="800" dirty="0" err="1">
                <a:solidFill>
                  <a:schemeClr val="tx1">
                    <a:alpha val="80000"/>
                  </a:schemeClr>
                </a:solidFill>
              </a:rPr>
              <a:t>friedlichen</a:t>
            </a:r>
            <a:r>
              <a:rPr lang="en-US" sz="800" dirty="0">
                <a:solidFill>
                  <a:schemeClr val="tx1">
                    <a:alpha val="80000"/>
                  </a:schemeClr>
                </a:solidFill>
              </a:rPr>
              <a:t> Sinn </a:t>
            </a:r>
            <a:r>
              <a:rPr lang="en-US" sz="800" dirty="0" err="1">
                <a:solidFill>
                  <a:schemeClr val="tx1">
                    <a:alpha val="80000"/>
                  </a:schemeClr>
                </a:solidFill>
              </a:rPr>
              <a:t>stärkere</a:t>
            </a:r>
            <a:r>
              <a:rPr lang="en-US" sz="800" dirty="0">
                <a:solidFill>
                  <a:schemeClr val="tx1">
                    <a:alpha val="80000"/>
                  </a:schemeClr>
                </a:solidFill>
              </a:rPr>
              <a:t>, die </a:t>
            </a:r>
            <a:r>
              <a:rPr lang="en-US" sz="800" dirty="0" err="1">
                <a:solidFill>
                  <a:schemeClr val="tx1">
                    <a:alpha val="80000"/>
                  </a:schemeClr>
                </a:solidFill>
              </a:rPr>
              <a:t>sich</a:t>
            </a:r>
            <a:r>
              <a:rPr lang="en-US" sz="800" dirty="0">
                <a:solidFill>
                  <a:schemeClr val="tx1">
                    <a:alpha val="80000"/>
                  </a:schemeClr>
                </a:solidFill>
              </a:rPr>
              <a:t> </a:t>
            </a:r>
            <a:r>
              <a:rPr lang="en-US" sz="800" dirty="0" err="1">
                <a:solidFill>
                  <a:schemeClr val="tx1">
                    <a:alpha val="80000"/>
                  </a:schemeClr>
                </a:solidFill>
              </a:rPr>
              <a:t>durchsetzen</a:t>
            </a:r>
            <a:r>
              <a:rPr lang="en-US" sz="800" dirty="0">
                <a:solidFill>
                  <a:schemeClr val="tx1">
                    <a:alpha val="80000"/>
                  </a:schemeClr>
                </a:solidFill>
              </a:rPr>
              <a:t> </a:t>
            </a:r>
            <a:r>
              <a:rPr lang="en-US" sz="800" dirty="0" err="1">
                <a:solidFill>
                  <a:schemeClr val="tx1">
                    <a:alpha val="80000"/>
                  </a:schemeClr>
                </a:solidFill>
              </a:rPr>
              <a:t>wird</a:t>
            </a:r>
            <a:r>
              <a:rPr lang="en-US" sz="800" dirty="0">
                <a:solidFill>
                  <a:schemeClr val="tx1">
                    <a:alpha val="80000"/>
                  </a:schemeClr>
                </a:solidFill>
              </a:rPr>
              <a:t>, </a:t>
            </a:r>
            <a:r>
              <a:rPr lang="en-US" sz="800" dirty="0" err="1">
                <a:solidFill>
                  <a:schemeClr val="tx1">
                    <a:alpha val="80000"/>
                  </a:schemeClr>
                </a:solidFill>
              </a:rPr>
              <a:t>macht</a:t>
            </a:r>
            <a:r>
              <a:rPr lang="en-US" sz="800" dirty="0">
                <a:solidFill>
                  <a:schemeClr val="tx1">
                    <a:alpha val="80000"/>
                  </a:schemeClr>
                </a:solidFill>
              </a:rPr>
              <a:t> den </a:t>
            </a:r>
            <a:r>
              <a:rPr lang="en-US" sz="800" dirty="0" err="1">
                <a:solidFill>
                  <a:schemeClr val="tx1">
                    <a:alpha val="80000"/>
                  </a:schemeClr>
                </a:solidFill>
              </a:rPr>
              <a:t>Versuch</a:t>
            </a:r>
            <a:r>
              <a:rPr lang="en-US" sz="800" dirty="0">
                <a:solidFill>
                  <a:schemeClr val="tx1">
                    <a:alpha val="80000"/>
                  </a:schemeClr>
                </a:solidFill>
              </a:rPr>
              <a:t> </a:t>
            </a:r>
            <a:r>
              <a:rPr lang="en-US" sz="800" dirty="0" err="1">
                <a:solidFill>
                  <a:schemeClr val="tx1">
                    <a:alpha val="80000"/>
                  </a:schemeClr>
                </a:solidFill>
              </a:rPr>
              <a:t>denkbar</a:t>
            </a:r>
            <a:r>
              <a:rPr lang="en-US" sz="800" dirty="0">
                <a:solidFill>
                  <a:schemeClr val="tx1">
                    <a:alpha val="80000"/>
                  </a:schemeClr>
                </a:solidFill>
              </a:rPr>
              <a:t>, </a:t>
            </a:r>
            <a:r>
              <a:rPr lang="en-US" sz="800" dirty="0" err="1">
                <a:solidFill>
                  <a:schemeClr val="tx1">
                    <a:alpha val="80000"/>
                  </a:schemeClr>
                </a:solidFill>
              </a:rPr>
              <a:t>sich</a:t>
            </a:r>
            <a:r>
              <a:rPr lang="en-US" sz="800" dirty="0">
                <a:solidFill>
                  <a:schemeClr val="tx1">
                    <a:alpha val="80000"/>
                  </a:schemeClr>
                </a:solidFill>
              </a:rPr>
              <a:t> </a:t>
            </a:r>
            <a:r>
              <a:rPr lang="en-US" sz="800" dirty="0" err="1">
                <a:solidFill>
                  <a:schemeClr val="tx1">
                    <a:alpha val="80000"/>
                  </a:schemeClr>
                </a:solidFill>
              </a:rPr>
              <a:t>selbst</a:t>
            </a:r>
            <a:r>
              <a:rPr lang="en-US" sz="800" dirty="0">
                <a:solidFill>
                  <a:schemeClr val="tx1">
                    <a:alpha val="80000"/>
                  </a:schemeClr>
                </a:solidFill>
              </a:rPr>
              <a:t> und die </a:t>
            </a:r>
            <a:r>
              <a:rPr lang="en-US" sz="800" dirty="0" err="1">
                <a:solidFill>
                  <a:schemeClr val="tx1">
                    <a:alpha val="80000"/>
                  </a:schemeClr>
                </a:solidFill>
              </a:rPr>
              <a:t>andere</a:t>
            </a:r>
            <a:r>
              <a:rPr lang="en-US" sz="800" dirty="0">
                <a:solidFill>
                  <a:schemeClr val="tx1">
                    <a:alpha val="80000"/>
                  </a:schemeClr>
                </a:solidFill>
              </a:rPr>
              <a:t> </a:t>
            </a:r>
            <a:r>
              <a:rPr lang="en-US" sz="800" dirty="0" err="1">
                <a:solidFill>
                  <a:schemeClr val="tx1">
                    <a:alpha val="80000"/>
                  </a:schemeClr>
                </a:solidFill>
              </a:rPr>
              <a:t>Seite</a:t>
            </a:r>
            <a:r>
              <a:rPr lang="en-US" sz="800" dirty="0">
                <a:solidFill>
                  <a:schemeClr val="tx1">
                    <a:alpha val="80000"/>
                  </a:schemeClr>
                </a:solidFill>
              </a:rPr>
              <a:t>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öffnen</a:t>
            </a:r>
            <a:r>
              <a:rPr lang="en-US" sz="800" dirty="0">
                <a:solidFill>
                  <a:schemeClr val="tx1">
                    <a:alpha val="80000"/>
                  </a:schemeClr>
                </a:solidFill>
              </a:rPr>
              <a:t> und die </a:t>
            </a:r>
            <a:r>
              <a:rPr lang="en-US" sz="800" dirty="0" err="1">
                <a:solidFill>
                  <a:schemeClr val="tx1">
                    <a:alpha val="80000"/>
                  </a:schemeClr>
                </a:solidFill>
              </a:rPr>
              <a:t>bisherigen</a:t>
            </a:r>
            <a:r>
              <a:rPr lang="en-US" sz="800" dirty="0">
                <a:solidFill>
                  <a:schemeClr val="tx1">
                    <a:alpha val="80000"/>
                  </a:schemeClr>
                </a:solidFill>
              </a:rPr>
              <a:t> </a:t>
            </a:r>
            <a:r>
              <a:rPr lang="en-US" sz="800" dirty="0" err="1">
                <a:solidFill>
                  <a:schemeClr val="tx1">
                    <a:alpha val="80000"/>
                  </a:schemeClr>
                </a:solidFill>
              </a:rPr>
              <a:t>Befreiungsvorstellungen</a:t>
            </a:r>
            <a:r>
              <a:rPr lang="en-US" sz="800" dirty="0">
                <a:solidFill>
                  <a:schemeClr val="tx1">
                    <a:alpha val="80000"/>
                  </a:schemeClr>
                </a:solidFill>
              </a:rPr>
              <a:t> </a:t>
            </a:r>
            <a:r>
              <a:rPr lang="en-US" sz="800" dirty="0" err="1">
                <a:solidFill>
                  <a:schemeClr val="tx1">
                    <a:alpha val="80000"/>
                  </a:schemeClr>
                </a:solidFill>
              </a:rPr>
              <a:t>zurückzustellen</a:t>
            </a:r>
            <a:r>
              <a:rPr lang="en-US" sz="800" dirty="0">
                <a:solidFill>
                  <a:schemeClr val="tx1">
                    <a:alpha val="80000"/>
                  </a:schemeClr>
                </a:solidFill>
              </a:rPr>
              <a:t>. (...)</a:t>
            </a:r>
          </a:p>
          <a:p>
            <a:pPr indent="-228600">
              <a:lnSpc>
                <a:spcPct val="90000"/>
              </a:lnSpc>
              <a:spcAft>
                <a:spcPts val="600"/>
              </a:spcAft>
              <a:buFont typeface="Arial" panose="020B0604020202020204" pitchFamily="34" charset="0"/>
              <a:buChar char="•"/>
            </a:pPr>
            <a:r>
              <a:rPr lang="en-US" sz="800" dirty="0">
                <a:solidFill>
                  <a:schemeClr val="tx1">
                    <a:alpha val="80000"/>
                  </a:schemeClr>
                </a:solidFill>
              </a:rPr>
              <a:t>Die </a:t>
            </a:r>
            <a:r>
              <a:rPr lang="en-US" sz="800" dirty="0" err="1">
                <a:solidFill>
                  <a:schemeClr val="tx1">
                    <a:alpha val="80000"/>
                  </a:schemeClr>
                </a:solidFill>
              </a:rPr>
              <a:t>erste</a:t>
            </a:r>
            <a:r>
              <a:rPr lang="en-US" sz="800" dirty="0">
                <a:solidFill>
                  <a:schemeClr val="tx1">
                    <a:alpha val="80000"/>
                  </a:schemeClr>
                </a:solidFill>
              </a:rPr>
              <a:t> </a:t>
            </a:r>
            <a:r>
              <a:rPr lang="en-US" sz="800" dirty="0" err="1">
                <a:solidFill>
                  <a:schemeClr val="tx1">
                    <a:alpha val="80000"/>
                  </a:schemeClr>
                </a:solidFill>
              </a:rPr>
              <a:t>Folgerung</a:t>
            </a:r>
            <a:r>
              <a:rPr lang="en-US" sz="800" dirty="0">
                <a:solidFill>
                  <a:schemeClr val="tx1">
                    <a:alpha val="80000"/>
                  </a:schemeClr>
                </a:solidFill>
              </a:rPr>
              <a:t>, die </a:t>
            </a:r>
            <a:r>
              <a:rPr lang="en-US" sz="800" dirty="0" err="1">
                <a:solidFill>
                  <a:schemeClr val="tx1">
                    <a:alpha val="80000"/>
                  </a:schemeClr>
                </a:solidFill>
              </a:rPr>
              <a:t>sich</a:t>
            </a:r>
            <a:r>
              <a:rPr lang="en-US" sz="800" dirty="0">
                <a:solidFill>
                  <a:schemeClr val="tx1">
                    <a:alpha val="80000"/>
                  </a:schemeClr>
                </a:solidFill>
              </a:rPr>
              <a:t> </a:t>
            </a:r>
            <a:r>
              <a:rPr lang="en-US" sz="800" dirty="0" err="1">
                <a:solidFill>
                  <a:schemeClr val="tx1">
                    <a:alpha val="80000"/>
                  </a:schemeClr>
                </a:solidFill>
              </a:rPr>
              <a:t>aus</a:t>
            </a:r>
            <a:r>
              <a:rPr lang="en-US" sz="800" dirty="0">
                <a:solidFill>
                  <a:schemeClr val="tx1">
                    <a:alpha val="80000"/>
                  </a:schemeClr>
                </a:solidFill>
              </a:rPr>
              <a:t> </a:t>
            </a:r>
            <a:r>
              <a:rPr lang="en-US" sz="800" dirty="0" err="1">
                <a:solidFill>
                  <a:schemeClr val="tx1">
                    <a:alpha val="80000"/>
                  </a:schemeClr>
                </a:solidFill>
              </a:rPr>
              <a:t>einer</a:t>
            </a:r>
            <a:r>
              <a:rPr lang="en-US" sz="800" dirty="0">
                <a:solidFill>
                  <a:schemeClr val="tx1">
                    <a:alpha val="80000"/>
                  </a:schemeClr>
                </a:solidFill>
              </a:rPr>
              <a:t> </a:t>
            </a:r>
            <a:r>
              <a:rPr lang="en-US" sz="800" dirty="0" err="1">
                <a:solidFill>
                  <a:schemeClr val="tx1">
                    <a:alpha val="80000"/>
                  </a:schemeClr>
                </a:solidFill>
              </a:rPr>
              <a:t>Übertragung</a:t>
            </a:r>
            <a:r>
              <a:rPr lang="en-US" sz="800" dirty="0">
                <a:solidFill>
                  <a:schemeClr val="tx1">
                    <a:alpha val="80000"/>
                  </a:schemeClr>
                </a:solidFill>
              </a:rPr>
              <a:t> der </a:t>
            </a:r>
            <a:r>
              <a:rPr lang="en-US" sz="800" dirty="0" err="1">
                <a:solidFill>
                  <a:schemeClr val="tx1">
                    <a:alpha val="80000"/>
                  </a:schemeClr>
                </a:solidFill>
              </a:rPr>
              <a:t>Strategie</a:t>
            </a:r>
            <a:r>
              <a:rPr lang="en-US" sz="800" dirty="0">
                <a:solidFill>
                  <a:schemeClr val="tx1">
                    <a:alpha val="80000"/>
                  </a:schemeClr>
                </a:solidFill>
              </a:rPr>
              <a:t> des Friedens auf Deutschland </a:t>
            </a:r>
            <a:r>
              <a:rPr lang="en-US" sz="800" dirty="0" err="1">
                <a:solidFill>
                  <a:schemeClr val="tx1">
                    <a:alpha val="80000"/>
                  </a:schemeClr>
                </a:solidFill>
              </a:rPr>
              <a:t>ergibt</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die </a:t>
            </a:r>
            <a:r>
              <a:rPr lang="en-US" sz="800" dirty="0" err="1">
                <a:solidFill>
                  <a:schemeClr val="tx1">
                    <a:alpha val="80000"/>
                  </a:schemeClr>
                </a:solidFill>
              </a:rPr>
              <a:t>Politik</a:t>
            </a:r>
            <a:r>
              <a:rPr lang="en-US" sz="800" dirty="0">
                <a:solidFill>
                  <a:schemeClr val="tx1">
                    <a:alpha val="80000"/>
                  </a:schemeClr>
                </a:solidFill>
              </a:rPr>
              <a:t> des </a:t>
            </a:r>
            <a:r>
              <a:rPr lang="en-US" sz="800" dirty="0" err="1">
                <a:solidFill>
                  <a:schemeClr val="tx1">
                    <a:alpha val="80000"/>
                  </a:schemeClr>
                </a:solidFill>
              </a:rPr>
              <a:t>Alles</a:t>
            </a:r>
            <a:r>
              <a:rPr lang="en-US" sz="800" dirty="0">
                <a:solidFill>
                  <a:schemeClr val="tx1">
                    <a:alpha val="80000"/>
                  </a:schemeClr>
                </a:solidFill>
              </a:rPr>
              <a:t> </a:t>
            </a:r>
            <a:r>
              <a:rPr lang="en-US" sz="800" dirty="0" err="1">
                <a:solidFill>
                  <a:schemeClr val="tx1">
                    <a:alpha val="80000"/>
                  </a:schemeClr>
                </a:solidFill>
              </a:rPr>
              <a:t>oder</a:t>
            </a:r>
            <a:r>
              <a:rPr lang="en-US" sz="800" dirty="0">
                <a:solidFill>
                  <a:schemeClr val="tx1">
                    <a:alpha val="80000"/>
                  </a:schemeClr>
                </a:solidFill>
              </a:rPr>
              <a:t> </a:t>
            </a:r>
            <a:r>
              <a:rPr lang="en-US" sz="800" dirty="0" err="1">
                <a:solidFill>
                  <a:schemeClr val="tx1">
                    <a:alpha val="80000"/>
                  </a:schemeClr>
                </a:solidFill>
              </a:rPr>
              <a:t>Nichts</a:t>
            </a:r>
            <a:r>
              <a:rPr lang="en-US" sz="800" dirty="0">
                <a:solidFill>
                  <a:schemeClr val="tx1">
                    <a:alpha val="80000"/>
                  </a:schemeClr>
                </a:solidFill>
              </a:rPr>
              <a:t> </a:t>
            </a:r>
            <a:r>
              <a:rPr lang="en-US" sz="800" dirty="0" err="1">
                <a:solidFill>
                  <a:schemeClr val="tx1">
                    <a:alpha val="80000"/>
                  </a:schemeClr>
                </a:solidFill>
              </a:rPr>
              <a:t>ausscheidet</a:t>
            </a:r>
            <a:r>
              <a:rPr lang="en-US" sz="800" dirty="0">
                <a:solidFill>
                  <a:schemeClr val="tx1">
                    <a:alpha val="80000"/>
                  </a:schemeClr>
                </a:solidFill>
              </a:rPr>
              <a:t>. </a:t>
            </a:r>
            <a:r>
              <a:rPr lang="en-US" sz="800" dirty="0" err="1">
                <a:solidFill>
                  <a:schemeClr val="tx1">
                    <a:alpha val="80000"/>
                  </a:schemeClr>
                </a:solidFill>
              </a:rPr>
              <a:t>Entweder</a:t>
            </a:r>
            <a:r>
              <a:rPr lang="en-US" sz="800" dirty="0">
                <a:solidFill>
                  <a:schemeClr val="tx1">
                    <a:alpha val="80000"/>
                  </a:schemeClr>
                </a:solidFill>
              </a:rPr>
              <a:t> </a:t>
            </a:r>
            <a:r>
              <a:rPr lang="en-US" sz="800" dirty="0" err="1">
                <a:solidFill>
                  <a:schemeClr val="tx1">
                    <a:alpha val="80000"/>
                  </a:schemeClr>
                </a:solidFill>
              </a:rPr>
              <a:t>freie</a:t>
            </a:r>
            <a:r>
              <a:rPr lang="en-US" sz="800" dirty="0">
                <a:solidFill>
                  <a:schemeClr val="tx1">
                    <a:alpha val="80000"/>
                  </a:schemeClr>
                </a:solidFill>
              </a:rPr>
              <a:t> </a:t>
            </a:r>
            <a:r>
              <a:rPr lang="en-US" sz="800" dirty="0" err="1">
                <a:solidFill>
                  <a:schemeClr val="tx1">
                    <a:alpha val="80000"/>
                  </a:schemeClr>
                </a:solidFill>
              </a:rPr>
              <a:t>Wahlen</a:t>
            </a:r>
            <a:r>
              <a:rPr lang="en-US" sz="800" dirty="0">
                <a:solidFill>
                  <a:schemeClr val="tx1">
                    <a:alpha val="80000"/>
                  </a:schemeClr>
                </a:solidFill>
              </a:rPr>
              <a:t> </a:t>
            </a:r>
            <a:r>
              <a:rPr lang="en-US" sz="800" dirty="0" err="1">
                <a:solidFill>
                  <a:schemeClr val="tx1">
                    <a:alpha val="80000"/>
                  </a:schemeClr>
                </a:solidFill>
              </a:rPr>
              <a:t>oder</a:t>
            </a:r>
            <a:r>
              <a:rPr lang="en-US" sz="800" dirty="0">
                <a:solidFill>
                  <a:schemeClr val="tx1">
                    <a:alpha val="80000"/>
                  </a:schemeClr>
                </a:solidFill>
              </a:rPr>
              <a:t> gar </a:t>
            </a:r>
            <a:r>
              <a:rPr lang="en-US" sz="800" dirty="0" err="1">
                <a:solidFill>
                  <a:schemeClr val="tx1">
                    <a:alpha val="80000"/>
                  </a:schemeClr>
                </a:solidFill>
              </a:rPr>
              <a:t>nichts</a:t>
            </a:r>
            <a:r>
              <a:rPr lang="en-US" sz="800" dirty="0">
                <a:solidFill>
                  <a:schemeClr val="tx1">
                    <a:alpha val="80000"/>
                  </a:schemeClr>
                </a:solidFill>
              </a:rPr>
              <a:t>, </a:t>
            </a:r>
            <a:r>
              <a:rPr lang="en-US" sz="800" dirty="0" err="1">
                <a:solidFill>
                  <a:schemeClr val="tx1">
                    <a:alpha val="80000"/>
                  </a:schemeClr>
                </a:solidFill>
              </a:rPr>
              <a:t>entweder</a:t>
            </a:r>
            <a:r>
              <a:rPr lang="en-US" sz="800" dirty="0">
                <a:solidFill>
                  <a:schemeClr val="tx1">
                    <a:alpha val="80000"/>
                  </a:schemeClr>
                </a:solidFill>
              </a:rPr>
              <a:t> </a:t>
            </a:r>
            <a:r>
              <a:rPr lang="en-US" sz="800" dirty="0" err="1">
                <a:solidFill>
                  <a:schemeClr val="tx1">
                    <a:alpha val="80000"/>
                  </a:schemeClr>
                </a:solidFill>
              </a:rPr>
              <a:t>gesamtdeutsche</a:t>
            </a:r>
            <a:r>
              <a:rPr lang="en-US" sz="800" dirty="0">
                <a:solidFill>
                  <a:schemeClr val="tx1">
                    <a:alpha val="80000"/>
                  </a:schemeClr>
                </a:solidFill>
              </a:rPr>
              <a:t> </a:t>
            </a:r>
            <a:r>
              <a:rPr lang="en-US" sz="800" dirty="0" err="1">
                <a:solidFill>
                  <a:schemeClr val="tx1">
                    <a:alpha val="80000"/>
                  </a:schemeClr>
                </a:solidFill>
              </a:rPr>
              <a:t>Entscheidungsfreiheit</a:t>
            </a:r>
            <a:r>
              <a:rPr lang="en-US" sz="800" dirty="0">
                <a:solidFill>
                  <a:schemeClr val="tx1">
                    <a:alpha val="80000"/>
                  </a:schemeClr>
                </a:solidFill>
              </a:rPr>
              <a:t> </a:t>
            </a:r>
            <a:r>
              <a:rPr lang="en-US" sz="800" dirty="0" err="1">
                <a:solidFill>
                  <a:schemeClr val="tx1">
                    <a:alpha val="80000"/>
                  </a:schemeClr>
                </a:solidFill>
              </a:rPr>
              <a:t>oder</a:t>
            </a:r>
            <a:r>
              <a:rPr lang="en-US" sz="800" dirty="0">
                <a:solidFill>
                  <a:schemeClr val="tx1">
                    <a:alpha val="80000"/>
                  </a:schemeClr>
                </a:solidFill>
              </a:rPr>
              <a:t> </a:t>
            </a:r>
            <a:r>
              <a:rPr lang="en-US" sz="800" dirty="0" err="1">
                <a:solidFill>
                  <a:schemeClr val="tx1">
                    <a:alpha val="80000"/>
                  </a:schemeClr>
                </a:solidFill>
              </a:rPr>
              <a:t>ein</a:t>
            </a:r>
            <a:r>
              <a:rPr lang="en-US" sz="800" dirty="0">
                <a:solidFill>
                  <a:schemeClr val="tx1">
                    <a:alpha val="80000"/>
                  </a:schemeClr>
                </a:solidFill>
              </a:rPr>
              <a:t> </a:t>
            </a:r>
            <a:r>
              <a:rPr lang="en-US" sz="800" dirty="0" err="1">
                <a:solidFill>
                  <a:schemeClr val="tx1">
                    <a:alpha val="80000"/>
                  </a:schemeClr>
                </a:solidFill>
              </a:rPr>
              <a:t>hartes</a:t>
            </a:r>
            <a:r>
              <a:rPr lang="en-US" sz="800" dirty="0">
                <a:solidFill>
                  <a:schemeClr val="tx1">
                    <a:alpha val="80000"/>
                  </a:schemeClr>
                </a:solidFill>
              </a:rPr>
              <a:t> </a:t>
            </a:r>
            <a:r>
              <a:rPr lang="en-US" sz="800" dirty="0" err="1">
                <a:solidFill>
                  <a:schemeClr val="tx1">
                    <a:alpha val="80000"/>
                  </a:schemeClr>
                </a:solidFill>
              </a:rPr>
              <a:t>Nein</a:t>
            </a:r>
            <a:r>
              <a:rPr lang="en-US" sz="800" dirty="0">
                <a:solidFill>
                  <a:schemeClr val="tx1">
                    <a:alpha val="80000"/>
                  </a:schemeClr>
                </a:solidFill>
              </a:rPr>
              <a:t>, </a:t>
            </a:r>
            <a:r>
              <a:rPr lang="en-US" sz="800" dirty="0" err="1">
                <a:solidFill>
                  <a:schemeClr val="tx1">
                    <a:alpha val="80000"/>
                  </a:schemeClr>
                </a:solidFill>
              </a:rPr>
              <a:t>entweder</a:t>
            </a:r>
            <a:r>
              <a:rPr lang="en-US" sz="800" dirty="0">
                <a:solidFill>
                  <a:schemeClr val="tx1">
                    <a:alpha val="80000"/>
                  </a:schemeClr>
                </a:solidFill>
              </a:rPr>
              <a:t> </a:t>
            </a:r>
            <a:r>
              <a:rPr lang="en-US" sz="800" dirty="0" err="1">
                <a:solidFill>
                  <a:schemeClr val="tx1">
                    <a:alpha val="80000"/>
                  </a:schemeClr>
                </a:solidFill>
              </a:rPr>
              <a:t>Wahlen</a:t>
            </a:r>
            <a:r>
              <a:rPr lang="en-US" sz="800" dirty="0">
                <a:solidFill>
                  <a:schemeClr val="tx1">
                    <a:alpha val="80000"/>
                  </a:schemeClr>
                </a:solidFill>
              </a:rPr>
              <a:t> </a:t>
            </a:r>
            <a:r>
              <a:rPr lang="en-US" sz="800" dirty="0" err="1">
                <a:solidFill>
                  <a:schemeClr val="tx1">
                    <a:alpha val="80000"/>
                  </a:schemeClr>
                </a:solidFill>
              </a:rPr>
              <a:t>als</a:t>
            </a:r>
            <a:r>
              <a:rPr lang="en-US" sz="800" dirty="0">
                <a:solidFill>
                  <a:schemeClr val="tx1">
                    <a:alpha val="80000"/>
                  </a:schemeClr>
                </a:solidFill>
              </a:rPr>
              <a:t> </a:t>
            </a:r>
            <a:r>
              <a:rPr lang="en-US" sz="800" dirty="0" err="1">
                <a:solidFill>
                  <a:schemeClr val="tx1">
                    <a:alpha val="80000"/>
                  </a:schemeClr>
                </a:solidFill>
              </a:rPr>
              <a:t>erster</a:t>
            </a:r>
            <a:r>
              <a:rPr lang="en-US" sz="800" dirty="0">
                <a:solidFill>
                  <a:schemeClr val="tx1">
                    <a:alpha val="80000"/>
                  </a:schemeClr>
                </a:solidFill>
              </a:rPr>
              <a:t> Schritt </a:t>
            </a:r>
            <a:r>
              <a:rPr lang="en-US" sz="800" dirty="0" err="1">
                <a:solidFill>
                  <a:schemeClr val="tx1">
                    <a:alpha val="80000"/>
                  </a:schemeClr>
                </a:solidFill>
              </a:rPr>
              <a:t>oder</a:t>
            </a:r>
            <a:r>
              <a:rPr lang="en-US" sz="800" dirty="0">
                <a:solidFill>
                  <a:schemeClr val="tx1">
                    <a:alpha val="80000"/>
                  </a:schemeClr>
                </a:solidFill>
              </a:rPr>
              <a:t> </a:t>
            </a:r>
            <a:r>
              <a:rPr lang="en-US" sz="800" dirty="0" err="1">
                <a:solidFill>
                  <a:schemeClr val="tx1">
                    <a:alpha val="80000"/>
                  </a:schemeClr>
                </a:solidFill>
              </a:rPr>
              <a:t>Ablehnung</a:t>
            </a:r>
            <a:r>
              <a:rPr lang="en-US" sz="800" dirty="0">
                <a:solidFill>
                  <a:schemeClr val="tx1">
                    <a:alpha val="80000"/>
                  </a:schemeClr>
                </a:solidFill>
              </a:rPr>
              <a:t>, das </a:t>
            </a:r>
            <a:r>
              <a:rPr lang="en-US" sz="800" dirty="0" err="1">
                <a:solidFill>
                  <a:schemeClr val="tx1">
                    <a:alpha val="80000"/>
                  </a:schemeClr>
                </a:solidFill>
              </a:rPr>
              <a:t>alles</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nicht</a:t>
            </a:r>
            <a:r>
              <a:rPr lang="en-US" sz="800" dirty="0">
                <a:solidFill>
                  <a:schemeClr val="tx1">
                    <a:alpha val="80000"/>
                  </a:schemeClr>
                </a:solidFill>
              </a:rPr>
              <a:t> </a:t>
            </a:r>
            <a:r>
              <a:rPr lang="en-US" sz="800" dirty="0" err="1">
                <a:solidFill>
                  <a:schemeClr val="tx1">
                    <a:alpha val="80000"/>
                  </a:schemeClr>
                </a:solidFill>
              </a:rPr>
              <a:t>nur</a:t>
            </a:r>
            <a:r>
              <a:rPr lang="en-US" sz="800" dirty="0">
                <a:solidFill>
                  <a:schemeClr val="tx1">
                    <a:alpha val="80000"/>
                  </a:schemeClr>
                </a:solidFill>
              </a:rPr>
              <a:t> </a:t>
            </a:r>
            <a:r>
              <a:rPr lang="en-US" sz="800" dirty="0" err="1">
                <a:solidFill>
                  <a:schemeClr val="tx1">
                    <a:alpha val="80000"/>
                  </a:schemeClr>
                </a:solidFill>
              </a:rPr>
              <a:t>hoffnungslos</a:t>
            </a:r>
            <a:r>
              <a:rPr lang="en-US" sz="800" dirty="0">
                <a:solidFill>
                  <a:schemeClr val="tx1">
                    <a:alpha val="80000"/>
                  </a:schemeClr>
                </a:solidFill>
              </a:rPr>
              <a:t> </a:t>
            </a:r>
            <a:r>
              <a:rPr lang="en-US" sz="800" dirty="0" err="1">
                <a:solidFill>
                  <a:schemeClr val="tx1">
                    <a:alpha val="80000"/>
                  </a:schemeClr>
                </a:solidFill>
              </a:rPr>
              <a:t>antiquiert</a:t>
            </a:r>
            <a:r>
              <a:rPr lang="en-US" sz="800" dirty="0">
                <a:solidFill>
                  <a:schemeClr val="tx1">
                    <a:alpha val="80000"/>
                  </a:schemeClr>
                </a:solidFill>
              </a:rPr>
              <a:t> und </a:t>
            </a:r>
            <a:r>
              <a:rPr lang="en-US" sz="800" dirty="0" err="1">
                <a:solidFill>
                  <a:schemeClr val="tx1">
                    <a:alpha val="80000"/>
                  </a:schemeClr>
                </a:solidFill>
              </a:rPr>
              <a:t>unwirklich</a:t>
            </a:r>
            <a:r>
              <a:rPr lang="en-US" sz="800" dirty="0">
                <a:solidFill>
                  <a:schemeClr val="tx1">
                    <a:alpha val="80000"/>
                  </a:schemeClr>
                </a:solidFill>
              </a:rPr>
              <a:t>, </a:t>
            </a:r>
            <a:r>
              <a:rPr lang="en-US" sz="800" dirty="0" err="1">
                <a:solidFill>
                  <a:schemeClr val="tx1">
                    <a:alpha val="80000"/>
                  </a:schemeClr>
                </a:solidFill>
              </a:rPr>
              <a:t>sondern</a:t>
            </a:r>
            <a:r>
              <a:rPr lang="en-US" sz="800" dirty="0">
                <a:solidFill>
                  <a:schemeClr val="tx1">
                    <a:alpha val="80000"/>
                  </a:schemeClr>
                </a:solidFill>
              </a:rPr>
              <a:t> in </a:t>
            </a:r>
            <a:r>
              <a:rPr lang="en-US" sz="800" dirty="0" err="1">
                <a:solidFill>
                  <a:schemeClr val="tx1">
                    <a:alpha val="80000"/>
                  </a:schemeClr>
                </a:solidFill>
              </a:rPr>
              <a:t>einer</a:t>
            </a:r>
            <a:r>
              <a:rPr lang="en-US" sz="800" dirty="0">
                <a:solidFill>
                  <a:schemeClr val="tx1">
                    <a:alpha val="80000"/>
                  </a:schemeClr>
                </a:solidFill>
              </a:rPr>
              <a:t> </a:t>
            </a:r>
            <a:r>
              <a:rPr lang="en-US" sz="800" dirty="0" err="1">
                <a:solidFill>
                  <a:schemeClr val="tx1">
                    <a:alpha val="80000"/>
                  </a:schemeClr>
                </a:solidFill>
              </a:rPr>
              <a:t>Strategie</a:t>
            </a:r>
            <a:r>
              <a:rPr lang="en-US" sz="800" dirty="0">
                <a:solidFill>
                  <a:schemeClr val="tx1">
                    <a:alpha val="80000"/>
                  </a:schemeClr>
                </a:solidFill>
              </a:rPr>
              <a:t> des Friedens </a:t>
            </a:r>
            <a:r>
              <a:rPr lang="en-US" sz="800" dirty="0" err="1">
                <a:solidFill>
                  <a:schemeClr val="tx1">
                    <a:alpha val="80000"/>
                  </a:schemeClr>
                </a:solidFill>
              </a:rPr>
              <a:t>auch</a:t>
            </a:r>
            <a:r>
              <a:rPr lang="en-US" sz="800" dirty="0">
                <a:solidFill>
                  <a:schemeClr val="tx1">
                    <a:alpha val="80000"/>
                  </a:schemeClr>
                </a:solidFill>
              </a:rPr>
              <a:t> </a:t>
            </a:r>
            <a:r>
              <a:rPr lang="en-US" sz="800" dirty="0" err="1">
                <a:solidFill>
                  <a:schemeClr val="tx1">
                    <a:alpha val="80000"/>
                  </a:schemeClr>
                </a:solidFill>
              </a:rPr>
              <a:t>sinnlos</a:t>
            </a:r>
            <a:r>
              <a:rPr lang="en-US" sz="800" dirty="0">
                <a:solidFill>
                  <a:schemeClr val="tx1">
                    <a:alpha val="80000"/>
                  </a:schemeClr>
                </a:solidFill>
              </a:rPr>
              <a:t>. Heute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klar</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die </a:t>
            </a:r>
            <a:r>
              <a:rPr lang="en-US" sz="800" dirty="0" err="1">
                <a:solidFill>
                  <a:schemeClr val="tx1">
                    <a:alpha val="80000"/>
                  </a:schemeClr>
                </a:solidFill>
              </a:rPr>
              <a:t>Wiedervereinigung</a:t>
            </a:r>
            <a:r>
              <a:rPr lang="en-US" sz="800" dirty="0">
                <a:solidFill>
                  <a:schemeClr val="tx1">
                    <a:alpha val="80000"/>
                  </a:schemeClr>
                </a:solidFill>
              </a:rPr>
              <a:t> </a:t>
            </a:r>
            <a:r>
              <a:rPr lang="en-US" sz="800" dirty="0" err="1">
                <a:solidFill>
                  <a:schemeClr val="tx1">
                    <a:alpha val="80000"/>
                  </a:schemeClr>
                </a:solidFill>
              </a:rPr>
              <a:t>nicht</a:t>
            </a:r>
            <a:r>
              <a:rPr lang="en-US" sz="800" dirty="0">
                <a:solidFill>
                  <a:schemeClr val="tx1">
                    <a:alpha val="80000"/>
                  </a:schemeClr>
                </a:solidFill>
              </a:rPr>
              <a:t> </a:t>
            </a:r>
            <a:r>
              <a:rPr lang="en-US" sz="800" dirty="0" err="1">
                <a:solidFill>
                  <a:schemeClr val="tx1">
                    <a:alpha val="80000"/>
                  </a:schemeClr>
                </a:solidFill>
              </a:rPr>
              <a:t>ein</a:t>
            </a:r>
            <a:r>
              <a:rPr lang="en-US" sz="800" dirty="0">
                <a:solidFill>
                  <a:schemeClr val="tx1">
                    <a:alpha val="80000"/>
                  </a:schemeClr>
                </a:solidFill>
              </a:rPr>
              <a:t> </a:t>
            </a:r>
            <a:r>
              <a:rPr lang="en-US" sz="800" dirty="0" err="1">
                <a:solidFill>
                  <a:schemeClr val="tx1">
                    <a:alpha val="80000"/>
                  </a:schemeClr>
                </a:solidFill>
              </a:rPr>
              <a:t>einmaliger</a:t>
            </a:r>
            <a:r>
              <a:rPr lang="en-US" sz="800" dirty="0">
                <a:solidFill>
                  <a:schemeClr val="tx1">
                    <a:alpha val="80000"/>
                  </a:schemeClr>
                </a:solidFill>
              </a:rPr>
              <a:t> Akt </a:t>
            </a:r>
            <a:r>
              <a:rPr lang="en-US" sz="800" dirty="0" err="1">
                <a:solidFill>
                  <a:schemeClr val="tx1">
                    <a:alpha val="80000"/>
                  </a:schemeClr>
                </a:solidFill>
              </a:rPr>
              <a:t>ist</a:t>
            </a:r>
            <a:r>
              <a:rPr lang="en-US" sz="800" dirty="0">
                <a:solidFill>
                  <a:schemeClr val="tx1">
                    <a:alpha val="80000"/>
                  </a:schemeClr>
                </a:solidFill>
              </a:rPr>
              <a:t>, der </a:t>
            </a:r>
            <a:r>
              <a:rPr lang="en-US" sz="800" dirty="0" err="1">
                <a:solidFill>
                  <a:schemeClr val="tx1">
                    <a:alpha val="80000"/>
                  </a:schemeClr>
                </a:solidFill>
              </a:rPr>
              <a:t>durch</a:t>
            </a:r>
            <a:r>
              <a:rPr lang="en-US" sz="800" dirty="0">
                <a:solidFill>
                  <a:schemeClr val="tx1">
                    <a:alpha val="80000"/>
                  </a:schemeClr>
                </a:solidFill>
              </a:rPr>
              <a:t> </a:t>
            </a:r>
            <a:r>
              <a:rPr lang="en-US" sz="800" dirty="0" err="1">
                <a:solidFill>
                  <a:schemeClr val="tx1">
                    <a:alpha val="80000"/>
                  </a:schemeClr>
                </a:solidFill>
              </a:rPr>
              <a:t>einen</a:t>
            </a:r>
            <a:r>
              <a:rPr lang="en-US" sz="800" dirty="0">
                <a:solidFill>
                  <a:schemeClr val="tx1">
                    <a:alpha val="80000"/>
                  </a:schemeClr>
                </a:solidFill>
              </a:rPr>
              <a:t> </a:t>
            </a:r>
            <a:r>
              <a:rPr lang="en-US" sz="800" dirty="0" err="1">
                <a:solidFill>
                  <a:schemeClr val="tx1">
                    <a:alpha val="80000"/>
                  </a:schemeClr>
                </a:solidFill>
              </a:rPr>
              <a:t>historischen</a:t>
            </a:r>
            <a:r>
              <a:rPr lang="en-US" sz="800" dirty="0">
                <a:solidFill>
                  <a:schemeClr val="tx1">
                    <a:alpha val="80000"/>
                  </a:schemeClr>
                </a:solidFill>
              </a:rPr>
              <a:t> </a:t>
            </a:r>
            <a:r>
              <a:rPr lang="en-US" sz="800" dirty="0" err="1">
                <a:solidFill>
                  <a:schemeClr val="tx1">
                    <a:alpha val="80000"/>
                  </a:schemeClr>
                </a:solidFill>
              </a:rPr>
              <a:t>Beschluß</a:t>
            </a:r>
            <a:r>
              <a:rPr lang="en-US" sz="800" dirty="0">
                <a:solidFill>
                  <a:schemeClr val="tx1">
                    <a:alpha val="80000"/>
                  </a:schemeClr>
                </a:solidFill>
              </a:rPr>
              <a:t> an </a:t>
            </a:r>
            <a:r>
              <a:rPr lang="en-US" sz="800" dirty="0" err="1">
                <a:solidFill>
                  <a:schemeClr val="tx1">
                    <a:alpha val="80000"/>
                  </a:schemeClr>
                </a:solidFill>
              </a:rPr>
              <a:t>einem</a:t>
            </a:r>
            <a:r>
              <a:rPr lang="en-US" sz="800" dirty="0">
                <a:solidFill>
                  <a:schemeClr val="tx1">
                    <a:alpha val="80000"/>
                  </a:schemeClr>
                </a:solidFill>
              </a:rPr>
              <a:t> </a:t>
            </a:r>
            <a:r>
              <a:rPr lang="en-US" sz="800" dirty="0" err="1">
                <a:solidFill>
                  <a:schemeClr val="tx1">
                    <a:alpha val="80000"/>
                  </a:schemeClr>
                </a:solidFill>
              </a:rPr>
              <a:t>historischen</a:t>
            </a:r>
            <a:r>
              <a:rPr lang="en-US" sz="800" dirty="0">
                <a:solidFill>
                  <a:schemeClr val="tx1">
                    <a:alpha val="80000"/>
                  </a:schemeClr>
                </a:solidFill>
              </a:rPr>
              <a:t> Tag auf </a:t>
            </a:r>
            <a:r>
              <a:rPr lang="en-US" sz="800" dirty="0" err="1">
                <a:solidFill>
                  <a:schemeClr val="tx1">
                    <a:alpha val="80000"/>
                  </a:schemeClr>
                </a:solidFill>
              </a:rPr>
              <a:t>einer</a:t>
            </a:r>
            <a:r>
              <a:rPr lang="en-US" sz="800" dirty="0">
                <a:solidFill>
                  <a:schemeClr val="tx1">
                    <a:alpha val="80000"/>
                  </a:schemeClr>
                </a:solidFill>
              </a:rPr>
              <a:t> </a:t>
            </a:r>
            <a:r>
              <a:rPr lang="en-US" sz="800" dirty="0" err="1">
                <a:solidFill>
                  <a:schemeClr val="tx1">
                    <a:alpha val="80000"/>
                  </a:schemeClr>
                </a:solidFill>
              </a:rPr>
              <a:t>historischen</a:t>
            </a:r>
            <a:r>
              <a:rPr lang="en-US" sz="800" dirty="0">
                <a:solidFill>
                  <a:schemeClr val="tx1">
                    <a:alpha val="80000"/>
                  </a:schemeClr>
                </a:solidFill>
              </a:rPr>
              <a:t> </a:t>
            </a:r>
            <a:r>
              <a:rPr lang="en-US" sz="800" dirty="0" err="1">
                <a:solidFill>
                  <a:schemeClr val="tx1">
                    <a:alpha val="80000"/>
                  </a:schemeClr>
                </a:solidFill>
              </a:rPr>
              <a:t>Konferenz</a:t>
            </a:r>
            <a:r>
              <a:rPr lang="en-US" sz="800" dirty="0">
                <a:solidFill>
                  <a:schemeClr val="tx1">
                    <a:alpha val="80000"/>
                  </a:schemeClr>
                </a:solidFill>
              </a:rPr>
              <a:t> ins </a:t>
            </a:r>
            <a:r>
              <a:rPr lang="en-US" sz="800" dirty="0" err="1">
                <a:solidFill>
                  <a:schemeClr val="tx1">
                    <a:alpha val="80000"/>
                  </a:schemeClr>
                </a:solidFill>
              </a:rPr>
              <a:t>Werk</a:t>
            </a:r>
            <a:r>
              <a:rPr lang="en-US" sz="800" dirty="0">
                <a:solidFill>
                  <a:schemeClr val="tx1">
                    <a:alpha val="80000"/>
                  </a:schemeClr>
                </a:solidFill>
              </a:rPr>
              <a:t> </a:t>
            </a:r>
            <a:r>
              <a:rPr lang="en-US" sz="800" dirty="0" err="1">
                <a:solidFill>
                  <a:schemeClr val="tx1">
                    <a:alpha val="80000"/>
                  </a:schemeClr>
                </a:solidFill>
              </a:rPr>
              <a:t>gesetzt</a:t>
            </a:r>
            <a:r>
              <a:rPr lang="en-US" sz="800" dirty="0">
                <a:solidFill>
                  <a:schemeClr val="tx1">
                    <a:alpha val="80000"/>
                  </a:schemeClr>
                </a:solidFill>
              </a:rPr>
              <a:t> </a:t>
            </a:r>
            <a:r>
              <a:rPr lang="en-US" sz="800" dirty="0" err="1">
                <a:solidFill>
                  <a:schemeClr val="tx1">
                    <a:alpha val="80000"/>
                  </a:schemeClr>
                </a:solidFill>
              </a:rPr>
              <a:t>wird</a:t>
            </a:r>
            <a:r>
              <a:rPr lang="en-US" sz="800" dirty="0">
                <a:solidFill>
                  <a:schemeClr val="tx1">
                    <a:alpha val="80000"/>
                  </a:schemeClr>
                </a:solidFill>
              </a:rPr>
              <a:t>, </a:t>
            </a:r>
            <a:r>
              <a:rPr lang="en-US" sz="800" dirty="0" err="1">
                <a:solidFill>
                  <a:schemeClr val="tx1">
                    <a:alpha val="80000"/>
                  </a:schemeClr>
                </a:solidFill>
              </a:rPr>
              <a:t>sondern</a:t>
            </a:r>
            <a:r>
              <a:rPr lang="en-US" sz="800" dirty="0">
                <a:solidFill>
                  <a:schemeClr val="tx1">
                    <a:alpha val="80000"/>
                  </a:schemeClr>
                </a:solidFill>
              </a:rPr>
              <a:t> </a:t>
            </a:r>
            <a:r>
              <a:rPr lang="en-US" sz="800" dirty="0" err="1">
                <a:solidFill>
                  <a:schemeClr val="tx1">
                    <a:alpha val="80000"/>
                  </a:schemeClr>
                </a:solidFill>
              </a:rPr>
              <a:t>ein</a:t>
            </a:r>
            <a:r>
              <a:rPr lang="en-US" sz="800" dirty="0">
                <a:solidFill>
                  <a:schemeClr val="tx1">
                    <a:alpha val="80000"/>
                  </a:schemeClr>
                </a:solidFill>
              </a:rPr>
              <a:t> </a:t>
            </a:r>
            <a:r>
              <a:rPr lang="en-US" sz="800" dirty="0" err="1">
                <a:solidFill>
                  <a:schemeClr val="tx1">
                    <a:alpha val="80000"/>
                  </a:schemeClr>
                </a:solidFill>
              </a:rPr>
              <a:t>Prozeß</a:t>
            </a:r>
            <a:r>
              <a:rPr lang="en-US" sz="800" dirty="0">
                <a:solidFill>
                  <a:schemeClr val="tx1">
                    <a:alpha val="80000"/>
                  </a:schemeClr>
                </a:solidFill>
              </a:rPr>
              <a:t> </a:t>
            </a:r>
            <a:r>
              <a:rPr lang="en-US" sz="800" dirty="0" err="1">
                <a:solidFill>
                  <a:schemeClr val="tx1">
                    <a:alpha val="80000"/>
                  </a:schemeClr>
                </a:solidFill>
              </a:rPr>
              <a:t>mit</a:t>
            </a:r>
            <a:r>
              <a:rPr lang="en-US" sz="800" dirty="0">
                <a:solidFill>
                  <a:schemeClr val="tx1">
                    <a:alpha val="80000"/>
                  </a:schemeClr>
                </a:solidFill>
              </a:rPr>
              <a:t> </a:t>
            </a:r>
            <a:r>
              <a:rPr lang="en-US" sz="800" dirty="0" err="1">
                <a:solidFill>
                  <a:schemeClr val="tx1">
                    <a:alpha val="80000"/>
                  </a:schemeClr>
                </a:solidFill>
              </a:rPr>
              <a:t>vielen</a:t>
            </a:r>
            <a:r>
              <a:rPr lang="en-US" sz="800" dirty="0">
                <a:solidFill>
                  <a:schemeClr val="tx1">
                    <a:alpha val="80000"/>
                  </a:schemeClr>
                </a:solidFill>
              </a:rPr>
              <a:t> </a:t>
            </a:r>
            <a:r>
              <a:rPr lang="en-US" sz="800" dirty="0" err="1">
                <a:solidFill>
                  <a:schemeClr val="tx1">
                    <a:alpha val="80000"/>
                  </a:schemeClr>
                </a:solidFill>
              </a:rPr>
              <a:t>Schritten</a:t>
            </a:r>
            <a:r>
              <a:rPr lang="en-US" sz="800" dirty="0">
                <a:solidFill>
                  <a:schemeClr val="tx1">
                    <a:alpha val="80000"/>
                  </a:schemeClr>
                </a:solidFill>
              </a:rPr>
              <a:t> und </a:t>
            </a:r>
            <a:r>
              <a:rPr lang="en-US" sz="800" dirty="0" err="1">
                <a:solidFill>
                  <a:schemeClr val="tx1">
                    <a:alpha val="80000"/>
                  </a:schemeClr>
                </a:solidFill>
              </a:rPr>
              <a:t>vielen</a:t>
            </a:r>
            <a:r>
              <a:rPr lang="en-US" sz="800" dirty="0">
                <a:solidFill>
                  <a:schemeClr val="tx1">
                    <a:alpha val="80000"/>
                  </a:schemeClr>
                </a:solidFill>
              </a:rPr>
              <a:t> </a:t>
            </a:r>
            <a:r>
              <a:rPr lang="en-US" sz="800" dirty="0" err="1">
                <a:solidFill>
                  <a:schemeClr val="tx1">
                    <a:alpha val="80000"/>
                  </a:schemeClr>
                </a:solidFill>
              </a:rPr>
              <a:t>Stationen</a:t>
            </a:r>
            <a:r>
              <a:rPr lang="en-US" sz="800" dirty="0">
                <a:solidFill>
                  <a:schemeClr val="tx1">
                    <a:alpha val="80000"/>
                  </a:schemeClr>
                </a:solidFill>
              </a:rPr>
              <a:t>. </a:t>
            </a:r>
            <a:r>
              <a:rPr lang="en-US" sz="800" dirty="0" err="1">
                <a:solidFill>
                  <a:schemeClr val="tx1">
                    <a:alpha val="80000"/>
                  </a:schemeClr>
                </a:solidFill>
              </a:rPr>
              <a:t>Wenn</a:t>
            </a:r>
            <a:r>
              <a:rPr lang="en-US" sz="800" dirty="0">
                <a:solidFill>
                  <a:schemeClr val="tx1">
                    <a:alpha val="80000"/>
                  </a:schemeClr>
                </a:solidFill>
              </a:rPr>
              <a:t> es </a:t>
            </a:r>
            <a:r>
              <a:rPr lang="en-US" sz="800" dirty="0" err="1">
                <a:solidFill>
                  <a:schemeClr val="tx1">
                    <a:alpha val="80000"/>
                  </a:schemeClr>
                </a:solidFill>
              </a:rPr>
              <a:t>richtig</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was Kennedy </a:t>
            </a:r>
            <a:r>
              <a:rPr lang="en-US" sz="800" dirty="0" err="1">
                <a:solidFill>
                  <a:schemeClr val="tx1">
                    <a:alpha val="80000"/>
                  </a:schemeClr>
                </a:solidFill>
              </a:rPr>
              <a:t>sagte</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man </a:t>
            </a:r>
            <a:r>
              <a:rPr lang="en-US" sz="800" dirty="0" err="1">
                <a:solidFill>
                  <a:schemeClr val="tx1">
                    <a:alpha val="80000"/>
                  </a:schemeClr>
                </a:solidFill>
              </a:rPr>
              <a:t>auch</a:t>
            </a:r>
            <a:r>
              <a:rPr lang="en-US" sz="800" dirty="0">
                <a:solidFill>
                  <a:schemeClr val="tx1">
                    <a:alpha val="80000"/>
                  </a:schemeClr>
                </a:solidFill>
              </a:rPr>
              <a:t> die </a:t>
            </a:r>
            <a:r>
              <a:rPr lang="en-US" sz="800" dirty="0" err="1">
                <a:solidFill>
                  <a:schemeClr val="tx1">
                    <a:alpha val="80000"/>
                  </a:schemeClr>
                </a:solidFill>
              </a:rPr>
              <a:t>Interessen</a:t>
            </a:r>
            <a:r>
              <a:rPr lang="en-US" sz="800" dirty="0">
                <a:solidFill>
                  <a:schemeClr val="tx1">
                    <a:alpha val="80000"/>
                  </a:schemeClr>
                </a:solidFill>
              </a:rPr>
              <a:t> der </a:t>
            </a:r>
            <a:r>
              <a:rPr lang="en-US" sz="800" dirty="0" err="1">
                <a:solidFill>
                  <a:schemeClr val="tx1">
                    <a:alpha val="80000"/>
                  </a:schemeClr>
                </a:solidFill>
              </a:rPr>
              <a:t>anderen</a:t>
            </a:r>
            <a:r>
              <a:rPr lang="en-US" sz="800" dirty="0">
                <a:solidFill>
                  <a:schemeClr val="tx1">
                    <a:alpha val="80000"/>
                  </a:schemeClr>
                </a:solidFill>
              </a:rPr>
              <a:t> </a:t>
            </a:r>
            <a:r>
              <a:rPr lang="en-US" sz="800" dirty="0" err="1">
                <a:solidFill>
                  <a:schemeClr val="tx1">
                    <a:alpha val="80000"/>
                  </a:schemeClr>
                </a:solidFill>
              </a:rPr>
              <a:t>Seite</a:t>
            </a:r>
            <a:r>
              <a:rPr lang="en-US" sz="800" dirty="0">
                <a:solidFill>
                  <a:schemeClr val="tx1">
                    <a:alpha val="80000"/>
                  </a:schemeClr>
                </a:solidFill>
              </a:rPr>
              <a:t> </a:t>
            </a:r>
            <a:r>
              <a:rPr lang="en-US" sz="800" dirty="0" err="1">
                <a:solidFill>
                  <a:schemeClr val="tx1">
                    <a:alpha val="80000"/>
                  </a:schemeClr>
                </a:solidFill>
              </a:rPr>
              <a:t>anerkennen</a:t>
            </a:r>
            <a:r>
              <a:rPr lang="en-US" sz="800" dirty="0">
                <a:solidFill>
                  <a:schemeClr val="tx1">
                    <a:alpha val="80000"/>
                  </a:schemeClr>
                </a:solidFill>
              </a:rPr>
              <a:t> und </a:t>
            </a:r>
            <a:r>
              <a:rPr lang="en-US" sz="800" dirty="0" err="1">
                <a:solidFill>
                  <a:schemeClr val="tx1">
                    <a:alpha val="80000"/>
                  </a:schemeClr>
                </a:solidFill>
              </a:rPr>
              <a:t>berücksichtigen</a:t>
            </a:r>
            <a:r>
              <a:rPr lang="en-US" sz="800" dirty="0">
                <a:solidFill>
                  <a:schemeClr val="tx1">
                    <a:alpha val="80000"/>
                  </a:schemeClr>
                </a:solidFill>
              </a:rPr>
              <a:t> </a:t>
            </a:r>
            <a:r>
              <a:rPr lang="en-US" sz="800" dirty="0" err="1">
                <a:solidFill>
                  <a:schemeClr val="tx1">
                    <a:alpha val="80000"/>
                  </a:schemeClr>
                </a:solidFill>
              </a:rPr>
              <a:t>müsse</a:t>
            </a:r>
            <a:r>
              <a:rPr lang="en-US" sz="800" dirty="0">
                <a:solidFill>
                  <a:schemeClr val="tx1">
                    <a:alpha val="80000"/>
                  </a:schemeClr>
                </a:solidFill>
              </a:rPr>
              <a:t>, so </a:t>
            </a:r>
            <a:r>
              <a:rPr lang="en-US" sz="800" dirty="0" err="1">
                <a:solidFill>
                  <a:schemeClr val="tx1">
                    <a:alpha val="80000"/>
                  </a:schemeClr>
                </a:solidFill>
              </a:rPr>
              <a:t>ist</a:t>
            </a:r>
            <a:r>
              <a:rPr lang="en-US" sz="800" dirty="0">
                <a:solidFill>
                  <a:schemeClr val="tx1">
                    <a:alpha val="80000"/>
                  </a:schemeClr>
                </a:solidFill>
              </a:rPr>
              <a:t> es </a:t>
            </a:r>
            <a:r>
              <a:rPr lang="en-US" sz="800" dirty="0" err="1">
                <a:solidFill>
                  <a:schemeClr val="tx1">
                    <a:alpha val="80000"/>
                  </a:schemeClr>
                </a:solidFill>
              </a:rPr>
              <a:t>sicher</a:t>
            </a:r>
            <a:r>
              <a:rPr lang="en-US" sz="800" dirty="0">
                <a:solidFill>
                  <a:schemeClr val="tx1">
                    <a:alpha val="80000"/>
                  </a:schemeClr>
                </a:solidFill>
              </a:rPr>
              <a:t> </a:t>
            </a:r>
            <a:r>
              <a:rPr lang="en-US" sz="800" dirty="0" err="1">
                <a:solidFill>
                  <a:schemeClr val="tx1">
                    <a:alpha val="80000"/>
                  </a:schemeClr>
                </a:solidFill>
              </a:rPr>
              <a:t>für</a:t>
            </a:r>
            <a:r>
              <a:rPr lang="en-US" sz="800" dirty="0">
                <a:solidFill>
                  <a:schemeClr val="tx1">
                    <a:alpha val="80000"/>
                  </a:schemeClr>
                </a:solidFill>
              </a:rPr>
              <a:t> die </a:t>
            </a:r>
            <a:r>
              <a:rPr lang="en-US" sz="800" dirty="0" err="1">
                <a:solidFill>
                  <a:schemeClr val="tx1">
                    <a:alpha val="80000"/>
                  </a:schemeClr>
                </a:solidFill>
              </a:rPr>
              <a:t>Sowjetunion</a:t>
            </a:r>
            <a:r>
              <a:rPr lang="en-US" sz="800" dirty="0">
                <a:solidFill>
                  <a:schemeClr val="tx1">
                    <a:alpha val="80000"/>
                  </a:schemeClr>
                </a:solidFill>
              </a:rPr>
              <a:t> </a:t>
            </a:r>
            <a:r>
              <a:rPr lang="en-US" sz="800" dirty="0" err="1">
                <a:solidFill>
                  <a:schemeClr val="tx1">
                    <a:alpha val="80000"/>
                  </a:schemeClr>
                </a:solidFill>
              </a:rPr>
              <a:t>unmöglich</a:t>
            </a:r>
            <a:r>
              <a:rPr lang="en-US" sz="800" dirty="0">
                <a:solidFill>
                  <a:schemeClr val="tx1">
                    <a:alpha val="80000"/>
                  </a:schemeClr>
                </a:solidFill>
              </a:rPr>
              <a:t>, </a:t>
            </a:r>
            <a:r>
              <a:rPr lang="en-US" sz="800" dirty="0" err="1">
                <a:solidFill>
                  <a:schemeClr val="tx1">
                    <a:alpha val="80000"/>
                  </a:schemeClr>
                </a:solidFill>
              </a:rPr>
              <a:t>sich</a:t>
            </a:r>
            <a:r>
              <a:rPr lang="en-US" sz="800" dirty="0">
                <a:solidFill>
                  <a:schemeClr val="tx1">
                    <a:alpha val="80000"/>
                  </a:schemeClr>
                </a:solidFill>
              </a:rPr>
              <a:t> die Zone </a:t>
            </a:r>
            <a:r>
              <a:rPr lang="en-US" sz="800" dirty="0" err="1">
                <a:solidFill>
                  <a:schemeClr val="tx1">
                    <a:alpha val="80000"/>
                  </a:schemeClr>
                </a:solidFill>
              </a:rPr>
              <a:t>zum</a:t>
            </a:r>
            <a:r>
              <a:rPr lang="en-US" sz="800" dirty="0">
                <a:solidFill>
                  <a:schemeClr val="tx1">
                    <a:alpha val="80000"/>
                  </a:schemeClr>
                </a:solidFill>
              </a:rPr>
              <a:t> </a:t>
            </a:r>
            <a:r>
              <a:rPr lang="en-US" sz="800" dirty="0" err="1">
                <a:solidFill>
                  <a:schemeClr val="tx1">
                    <a:alpha val="80000"/>
                  </a:schemeClr>
                </a:solidFill>
              </a:rPr>
              <a:t>Zwecke</a:t>
            </a:r>
            <a:r>
              <a:rPr lang="en-US" sz="800" dirty="0">
                <a:solidFill>
                  <a:schemeClr val="tx1">
                    <a:alpha val="80000"/>
                  </a:schemeClr>
                </a:solidFill>
              </a:rPr>
              <a:t> </a:t>
            </a:r>
            <a:r>
              <a:rPr lang="en-US" sz="800" dirty="0" err="1">
                <a:solidFill>
                  <a:schemeClr val="tx1">
                    <a:alpha val="80000"/>
                  </a:schemeClr>
                </a:solidFill>
              </a:rPr>
              <a:t>einer</a:t>
            </a:r>
            <a:r>
              <a:rPr lang="en-US" sz="800" dirty="0">
                <a:solidFill>
                  <a:schemeClr val="tx1">
                    <a:alpha val="80000"/>
                  </a:schemeClr>
                </a:solidFill>
              </a:rPr>
              <a:t> </a:t>
            </a:r>
            <a:r>
              <a:rPr lang="en-US" sz="800" dirty="0" err="1">
                <a:solidFill>
                  <a:schemeClr val="tx1">
                    <a:alpha val="80000"/>
                  </a:schemeClr>
                </a:solidFill>
              </a:rPr>
              <a:t>Verstärkung</a:t>
            </a:r>
            <a:r>
              <a:rPr lang="en-US" sz="800" dirty="0">
                <a:solidFill>
                  <a:schemeClr val="tx1">
                    <a:alpha val="80000"/>
                  </a:schemeClr>
                </a:solidFill>
              </a:rPr>
              <a:t> des </a:t>
            </a:r>
            <a:r>
              <a:rPr lang="en-US" sz="800" dirty="0" err="1">
                <a:solidFill>
                  <a:schemeClr val="tx1">
                    <a:alpha val="80000"/>
                  </a:schemeClr>
                </a:solidFill>
              </a:rPr>
              <a:t>westlichen</a:t>
            </a:r>
            <a:r>
              <a:rPr lang="en-US" sz="800" dirty="0">
                <a:solidFill>
                  <a:schemeClr val="tx1">
                    <a:alpha val="80000"/>
                  </a:schemeClr>
                </a:solidFill>
              </a:rPr>
              <a:t> Potentials </a:t>
            </a:r>
            <a:r>
              <a:rPr lang="en-US" sz="800" dirty="0" err="1">
                <a:solidFill>
                  <a:schemeClr val="tx1">
                    <a:alpha val="80000"/>
                  </a:schemeClr>
                </a:solidFill>
              </a:rPr>
              <a:t>entreißen</a:t>
            </a:r>
            <a:r>
              <a:rPr lang="en-US" sz="800" dirty="0">
                <a:solidFill>
                  <a:schemeClr val="tx1">
                    <a:alpha val="80000"/>
                  </a:schemeClr>
                </a:solidFill>
              </a:rPr>
              <a:t>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lassen</a:t>
            </a:r>
            <a:r>
              <a:rPr lang="en-US" sz="800" dirty="0">
                <a:solidFill>
                  <a:schemeClr val="tx1">
                    <a:alpha val="80000"/>
                  </a:schemeClr>
                </a:solidFill>
              </a:rPr>
              <a:t>. Die Zone </a:t>
            </a:r>
            <a:r>
              <a:rPr lang="en-US" sz="800" dirty="0" err="1">
                <a:solidFill>
                  <a:schemeClr val="tx1">
                    <a:alpha val="80000"/>
                  </a:schemeClr>
                </a:solidFill>
              </a:rPr>
              <a:t>muß</a:t>
            </a:r>
            <a:r>
              <a:rPr lang="en-US" sz="800" dirty="0">
                <a:solidFill>
                  <a:schemeClr val="tx1">
                    <a:alpha val="80000"/>
                  </a:schemeClr>
                </a:solidFill>
              </a:rPr>
              <a:t> </a:t>
            </a:r>
            <a:r>
              <a:rPr lang="en-US" sz="800" dirty="0" err="1">
                <a:solidFill>
                  <a:schemeClr val="tx1">
                    <a:alpha val="80000"/>
                  </a:schemeClr>
                </a:solidFill>
              </a:rPr>
              <a:t>mit</a:t>
            </a:r>
            <a:r>
              <a:rPr lang="en-US" sz="800" dirty="0">
                <a:solidFill>
                  <a:schemeClr val="tx1">
                    <a:alpha val="80000"/>
                  </a:schemeClr>
                </a:solidFill>
              </a:rPr>
              <a:t> der </a:t>
            </a:r>
            <a:r>
              <a:rPr lang="en-US" sz="800" dirty="0" err="1">
                <a:solidFill>
                  <a:schemeClr val="tx1">
                    <a:alpha val="80000"/>
                  </a:schemeClr>
                </a:solidFill>
              </a:rPr>
              <a:t>Zustimmung</a:t>
            </a:r>
            <a:r>
              <a:rPr lang="en-US" sz="800" dirty="0">
                <a:solidFill>
                  <a:schemeClr val="tx1">
                    <a:alpha val="80000"/>
                  </a:schemeClr>
                </a:solidFill>
              </a:rPr>
              <a:t> der </a:t>
            </a:r>
            <a:r>
              <a:rPr lang="en-US" sz="800" dirty="0" err="1">
                <a:solidFill>
                  <a:schemeClr val="tx1">
                    <a:alpha val="80000"/>
                  </a:schemeClr>
                </a:solidFill>
              </a:rPr>
              <a:t>Sowjets</a:t>
            </a:r>
            <a:r>
              <a:rPr lang="en-US" sz="800" dirty="0">
                <a:solidFill>
                  <a:schemeClr val="tx1">
                    <a:alpha val="80000"/>
                  </a:schemeClr>
                </a:solidFill>
              </a:rPr>
              <a:t> </a:t>
            </a:r>
            <a:r>
              <a:rPr lang="en-US" sz="800" dirty="0" err="1">
                <a:solidFill>
                  <a:schemeClr val="tx1">
                    <a:alpha val="80000"/>
                  </a:schemeClr>
                </a:solidFill>
              </a:rPr>
              <a:t>transformiert</a:t>
            </a:r>
            <a:r>
              <a:rPr lang="en-US" sz="800" dirty="0">
                <a:solidFill>
                  <a:schemeClr val="tx1">
                    <a:alpha val="80000"/>
                  </a:schemeClr>
                </a:solidFill>
              </a:rPr>
              <a:t> </a:t>
            </a:r>
            <a:r>
              <a:rPr lang="en-US" sz="800" dirty="0" err="1">
                <a:solidFill>
                  <a:schemeClr val="tx1">
                    <a:alpha val="80000"/>
                  </a:schemeClr>
                </a:solidFill>
              </a:rPr>
              <a:t>werden</a:t>
            </a:r>
            <a:r>
              <a:rPr lang="en-US" sz="800" dirty="0">
                <a:solidFill>
                  <a:schemeClr val="tx1">
                    <a:alpha val="80000"/>
                  </a:schemeClr>
                </a:solidFill>
              </a:rPr>
              <a:t>. (...)</a:t>
            </a:r>
          </a:p>
          <a:p>
            <a:pPr indent="-228600">
              <a:lnSpc>
                <a:spcPct val="90000"/>
              </a:lnSpc>
              <a:spcAft>
                <a:spcPts val="600"/>
              </a:spcAft>
              <a:buFont typeface="Arial" panose="020B0604020202020204" pitchFamily="34" charset="0"/>
              <a:buChar char="•"/>
            </a:pPr>
            <a:r>
              <a:rPr lang="en-US" sz="800" dirty="0" err="1">
                <a:solidFill>
                  <a:schemeClr val="tx1">
                    <a:alpha val="80000"/>
                  </a:schemeClr>
                </a:solidFill>
              </a:rPr>
              <a:t>Wenn</a:t>
            </a:r>
            <a:r>
              <a:rPr lang="en-US" sz="800" dirty="0">
                <a:solidFill>
                  <a:schemeClr val="tx1">
                    <a:alpha val="80000"/>
                  </a:schemeClr>
                </a:solidFill>
              </a:rPr>
              <a:t> es </a:t>
            </a:r>
            <a:r>
              <a:rPr lang="en-US" sz="800" dirty="0" err="1">
                <a:solidFill>
                  <a:schemeClr val="tx1">
                    <a:alpha val="80000"/>
                  </a:schemeClr>
                </a:solidFill>
              </a:rPr>
              <a:t>richtig</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und ich </a:t>
            </a:r>
            <a:r>
              <a:rPr lang="en-US" sz="800" dirty="0" err="1">
                <a:solidFill>
                  <a:schemeClr val="tx1">
                    <a:alpha val="80000"/>
                  </a:schemeClr>
                </a:solidFill>
              </a:rPr>
              <a:t>glaube</a:t>
            </a:r>
            <a:r>
              <a:rPr lang="en-US" sz="800" dirty="0">
                <a:solidFill>
                  <a:schemeClr val="tx1">
                    <a:alpha val="80000"/>
                  </a:schemeClr>
                </a:solidFill>
              </a:rPr>
              <a:t>, es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richtig</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die Zone dem </a:t>
            </a:r>
            <a:r>
              <a:rPr lang="en-US" sz="800" dirty="0" err="1">
                <a:solidFill>
                  <a:schemeClr val="tx1">
                    <a:alpha val="80000"/>
                  </a:schemeClr>
                </a:solidFill>
              </a:rPr>
              <a:t>sowjetischen</a:t>
            </a:r>
            <a:r>
              <a:rPr lang="en-US" sz="800" dirty="0">
                <a:solidFill>
                  <a:schemeClr val="tx1">
                    <a:alpha val="80000"/>
                  </a:schemeClr>
                </a:solidFill>
              </a:rPr>
              <a:t> </a:t>
            </a:r>
            <a:r>
              <a:rPr lang="en-US" sz="800" dirty="0" err="1">
                <a:solidFill>
                  <a:schemeClr val="tx1">
                    <a:alpha val="80000"/>
                  </a:schemeClr>
                </a:solidFill>
              </a:rPr>
              <a:t>Einflußbereich</a:t>
            </a:r>
            <a:r>
              <a:rPr lang="en-US" sz="800" dirty="0">
                <a:solidFill>
                  <a:schemeClr val="tx1">
                    <a:alpha val="80000"/>
                  </a:schemeClr>
                </a:solidFill>
              </a:rPr>
              <a:t> </a:t>
            </a:r>
            <a:r>
              <a:rPr lang="en-US" sz="800" dirty="0" err="1">
                <a:solidFill>
                  <a:schemeClr val="tx1">
                    <a:alpha val="80000"/>
                  </a:schemeClr>
                </a:solidFill>
              </a:rPr>
              <a:t>nicht</a:t>
            </a:r>
            <a:r>
              <a:rPr lang="en-US" sz="800" dirty="0">
                <a:solidFill>
                  <a:schemeClr val="tx1">
                    <a:alpha val="80000"/>
                  </a:schemeClr>
                </a:solidFill>
              </a:rPr>
              <a:t> </a:t>
            </a:r>
            <a:r>
              <a:rPr lang="en-US" sz="800" dirty="0" err="1">
                <a:solidFill>
                  <a:schemeClr val="tx1">
                    <a:alpha val="80000"/>
                  </a:schemeClr>
                </a:solidFill>
              </a:rPr>
              <a:t>entrissen</a:t>
            </a:r>
            <a:r>
              <a:rPr lang="en-US" sz="800" dirty="0">
                <a:solidFill>
                  <a:schemeClr val="tx1">
                    <a:alpha val="80000"/>
                  </a:schemeClr>
                </a:solidFill>
              </a:rPr>
              <a:t> </a:t>
            </a:r>
            <a:r>
              <a:rPr lang="en-US" sz="800" dirty="0" err="1">
                <a:solidFill>
                  <a:schemeClr val="tx1">
                    <a:alpha val="80000"/>
                  </a:schemeClr>
                </a:solidFill>
              </a:rPr>
              <a:t>werden</a:t>
            </a:r>
            <a:r>
              <a:rPr lang="en-US" sz="800" dirty="0">
                <a:solidFill>
                  <a:schemeClr val="tx1">
                    <a:alpha val="80000"/>
                  </a:schemeClr>
                </a:solidFill>
              </a:rPr>
              <a:t> </a:t>
            </a:r>
            <a:r>
              <a:rPr lang="en-US" sz="800" dirty="0" err="1">
                <a:solidFill>
                  <a:schemeClr val="tx1">
                    <a:alpha val="80000"/>
                  </a:schemeClr>
                </a:solidFill>
              </a:rPr>
              <a:t>kann</a:t>
            </a:r>
            <a:r>
              <a:rPr lang="en-US" sz="800" dirty="0">
                <a:solidFill>
                  <a:schemeClr val="tx1">
                    <a:alpha val="80000"/>
                  </a:schemeClr>
                </a:solidFill>
              </a:rPr>
              <a:t>, </a:t>
            </a:r>
            <a:r>
              <a:rPr lang="en-US" sz="800" dirty="0" err="1">
                <a:solidFill>
                  <a:schemeClr val="tx1">
                    <a:alpha val="80000"/>
                  </a:schemeClr>
                </a:solidFill>
              </a:rPr>
              <a:t>dann</a:t>
            </a:r>
            <a:r>
              <a:rPr lang="en-US" sz="800" dirty="0">
                <a:solidFill>
                  <a:schemeClr val="tx1">
                    <a:alpha val="80000"/>
                  </a:schemeClr>
                </a:solidFill>
              </a:rPr>
              <a:t> </a:t>
            </a:r>
            <a:r>
              <a:rPr lang="en-US" sz="800" dirty="0" err="1">
                <a:solidFill>
                  <a:schemeClr val="tx1">
                    <a:alpha val="80000"/>
                  </a:schemeClr>
                </a:solidFill>
              </a:rPr>
              <a:t>ergibt</a:t>
            </a:r>
            <a:r>
              <a:rPr lang="en-US" sz="800" dirty="0">
                <a:solidFill>
                  <a:schemeClr val="tx1">
                    <a:alpha val="80000"/>
                  </a:schemeClr>
                </a:solidFill>
              </a:rPr>
              <a:t> </a:t>
            </a:r>
            <a:r>
              <a:rPr lang="en-US" sz="800" dirty="0" err="1">
                <a:solidFill>
                  <a:schemeClr val="tx1">
                    <a:alpha val="80000"/>
                  </a:schemeClr>
                </a:solidFill>
              </a:rPr>
              <a:t>sich</a:t>
            </a:r>
            <a:r>
              <a:rPr lang="en-US" sz="800" dirty="0">
                <a:solidFill>
                  <a:schemeClr val="tx1">
                    <a:alpha val="80000"/>
                  </a:schemeClr>
                </a:solidFill>
              </a:rPr>
              <a:t> </a:t>
            </a:r>
            <a:r>
              <a:rPr lang="en-US" sz="800" dirty="0" err="1">
                <a:solidFill>
                  <a:schemeClr val="tx1">
                    <a:alpha val="80000"/>
                  </a:schemeClr>
                </a:solidFill>
              </a:rPr>
              <a:t>daraus</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a:t>
            </a:r>
            <a:r>
              <a:rPr lang="en-US" sz="800" dirty="0" err="1">
                <a:solidFill>
                  <a:schemeClr val="tx1">
                    <a:alpha val="80000"/>
                  </a:schemeClr>
                </a:solidFill>
              </a:rPr>
              <a:t>jede</a:t>
            </a:r>
            <a:r>
              <a:rPr lang="en-US" sz="800" dirty="0">
                <a:solidFill>
                  <a:schemeClr val="tx1">
                    <a:alpha val="80000"/>
                  </a:schemeClr>
                </a:solidFill>
              </a:rPr>
              <a:t> </a:t>
            </a:r>
            <a:r>
              <a:rPr lang="en-US" sz="800" dirty="0" err="1">
                <a:solidFill>
                  <a:schemeClr val="tx1">
                    <a:alpha val="80000"/>
                  </a:schemeClr>
                </a:solidFill>
              </a:rPr>
              <a:t>Politik</a:t>
            </a:r>
            <a:r>
              <a:rPr lang="en-US" sz="800" dirty="0">
                <a:solidFill>
                  <a:schemeClr val="tx1">
                    <a:alpha val="80000"/>
                  </a:schemeClr>
                </a:solidFill>
              </a:rPr>
              <a:t> </a:t>
            </a:r>
            <a:r>
              <a:rPr lang="en-US" sz="800" dirty="0" err="1">
                <a:solidFill>
                  <a:schemeClr val="tx1">
                    <a:alpha val="80000"/>
                  </a:schemeClr>
                </a:solidFill>
              </a:rPr>
              <a:t>zum</a:t>
            </a:r>
            <a:r>
              <a:rPr lang="en-US" sz="800" dirty="0">
                <a:solidFill>
                  <a:schemeClr val="tx1">
                    <a:alpha val="80000"/>
                  </a:schemeClr>
                </a:solidFill>
              </a:rPr>
              <a:t> </a:t>
            </a:r>
            <a:r>
              <a:rPr lang="en-US" sz="800" dirty="0" err="1">
                <a:solidFill>
                  <a:schemeClr val="tx1">
                    <a:alpha val="80000"/>
                  </a:schemeClr>
                </a:solidFill>
              </a:rPr>
              <a:t>direkten</a:t>
            </a:r>
            <a:r>
              <a:rPr lang="en-US" sz="800" dirty="0">
                <a:solidFill>
                  <a:schemeClr val="tx1">
                    <a:alpha val="80000"/>
                  </a:schemeClr>
                </a:solidFill>
              </a:rPr>
              <a:t> </a:t>
            </a:r>
            <a:r>
              <a:rPr lang="en-US" sz="800" dirty="0" err="1">
                <a:solidFill>
                  <a:schemeClr val="tx1">
                    <a:alpha val="80000"/>
                  </a:schemeClr>
                </a:solidFill>
              </a:rPr>
              <a:t>Sturz</a:t>
            </a:r>
            <a:r>
              <a:rPr lang="en-US" sz="800" dirty="0">
                <a:solidFill>
                  <a:schemeClr val="tx1">
                    <a:alpha val="80000"/>
                  </a:schemeClr>
                </a:solidFill>
              </a:rPr>
              <a:t> des Regimes </a:t>
            </a:r>
            <a:r>
              <a:rPr lang="en-US" sz="800" dirty="0" err="1">
                <a:solidFill>
                  <a:schemeClr val="tx1">
                    <a:alpha val="80000"/>
                  </a:schemeClr>
                </a:solidFill>
              </a:rPr>
              <a:t>drüben</a:t>
            </a:r>
            <a:r>
              <a:rPr lang="en-US" sz="800" dirty="0">
                <a:solidFill>
                  <a:schemeClr val="tx1">
                    <a:alpha val="80000"/>
                  </a:schemeClr>
                </a:solidFill>
              </a:rPr>
              <a:t> </a:t>
            </a:r>
            <a:r>
              <a:rPr lang="en-US" sz="800" dirty="0" err="1">
                <a:solidFill>
                  <a:schemeClr val="tx1">
                    <a:alpha val="80000"/>
                  </a:schemeClr>
                </a:solidFill>
              </a:rPr>
              <a:t>aussichtslos</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Diese</a:t>
            </a:r>
            <a:r>
              <a:rPr lang="en-US" sz="800" dirty="0">
                <a:solidFill>
                  <a:schemeClr val="tx1">
                    <a:alpha val="80000"/>
                  </a:schemeClr>
                </a:solidFill>
              </a:rPr>
              <a:t> </a:t>
            </a:r>
            <a:r>
              <a:rPr lang="en-US" sz="800" dirty="0" err="1">
                <a:solidFill>
                  <a:schemeClr val="tx1">
                    <a:alpha val="80000"/>
                  </a:schemeClr>
                </a:solidFill>
              </a:rPr>
              <a:t>Folgerung</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rasend</a:t>
            </a:r>
            <a:r>
              <a:rPr lang="en-US" sz="800" dirty="0">
                <a:solidFill>
                  <a:schemeClr val="tx1">
                    <a:alpha val="80000"/>
                  </a:schemeClr>
                </a:solidFill>
              </a:rPr>
              <a:t> </a:t>
            </a:r>
            <a:r>
              <a:rPr lang="en-US" sz="800" dirty="0" err="1">
                <a:solidFill>
                  <a:schemeClr val="tx1">
                    <a:alpha val="80000"/>
                  </a:schemeClr>
                </a:solidFill>
              </a:rPr>
              <a:t>unbequem</a:t>
            </a:r>
            <a:r>
              <a:rPr lang="en-US" sz="800" dirty="0">
                <a:solidFill>
                  <a:schemeClr val="tx1">
                    <a:alpha val="80000"/>
                  </a:schemeClr>
                </a:solidFill>
              </a:rPr>
              <a:t> und </a:t>
            </a:r>
            <a:r>
              <a:rPr lang="en-US" sz="800" dirty="0" err="1">
                <a:solidFill>
                  <a:schemeClr val="tx1">
                    <a:alpha val="80000"/>
                  </a:schemeClr>
                </a:solidFill>
              </a:rPr>
              <a:t>geht</a:t>
            </a:r>
            <a:r>
              <a:rPr lang="en-US" sz="800" dirty="0">
                <a:solidFill>
                  <a:schemeClr val="tx1">
                    <a:alpha val="80000"/>
                  </a:schemeClr>
                </a:solidFill>
              </a:rPr>
              <a:t> </a:t>
            </a:r>
            <a:r>
              <a:rPr lang="en-US" sz="800" dirty="0" err="1">
                <a:solidFill>
                  <a:schemeClr val="tx1">
                    <a:alpha val="80000"/>
                  </a:schemeClr>
                </a:solidFill>
              </a:rPr>
              <a:t>gegen</a:t>
            </a:r>
            <a:r>
              <a:rPr lang="en-US" sz="800" dirty="0">
                <a:solidFill>
                  <a:schemeClr val="tx1">
                    <a:alpha val="80000"/>
                  </a:schemeClr>
                </a:solidFill>
              </a:rPr>
              <a:t> </a:t>
            </a:r>
            <a:r>
              <a:rPr lang="en-US" sz="800" dirty="0" err="1">
                <a:solidFill>
                  <a:schemeClr val="tx1">
                    <a:alpha val="80000"/>
                  </a:schemeClr>
                </a:solidFill>
              </a:rPr>
              <a:t>unser</a:t>
            </a:r>
            <a:r>
              <a:rPr lang="en-US" sz="800" dirty="0">
                <a:solidFill>
                  <a:schemeClr val="tx1">
                    <a:alpha val="80000"/>
                  </a:schemeClr>
                </a:solidFill>
              </a:rPr>
              <a:t> </a:t>
            </a:r>
            <a:r>
              <a:rPr lang="en-US" sz="800" dirty="0" err="1">
                <a:solidFill>
                  <a:schemeClr val="tx1">
                    <a:alpha val="80000"/>
                  </a:schemeClr>
                </a:solidFill>
              </a:rPr>
              <a:t>Gefühl</a:t>
            </a:r>
            <a:r>
              <a:rPr lang="en-US" sz="800" dirty="0">
                <a:solidFill>
                  <a:schemeClr val="tx1">
                    <a:alpha val="80000"/>
                  </a:schemeClr>
                </a:solidFill>
              </a:rPr>
              <a:t>, </a:t>
            </a:r>
            <a:r>
              <a:rPr lang="en-US" sz="800" dirty="0" err="1">
                <a:solidFill>
                  <a:schemeClr val="tx1">
                    <a:alpha val="80000"/>
                  </a:schemeClr>
                </a:solidFill>
              </a:rPr>
              <a:t>aber</a:t>
            </a:r>
            <a:r>
              <a:rPr lang="en-US" sz="800" dirty="0">
                <a:solidFill>
                  <a:schemeClr val="tx1">
                    <a:alpha val="80000"/>
                  </a:schemeClr>
                </a:solidFill>
              </a:rPr>
              <a:t> </a:t>
            </a:r>
            <a:r>
              <a:rPr lang="en-US" sz="800" dirty="0" err="1">
                <a:solidFill>
                  <a:schemeClr val="tx1">
                    <a:alpha val="80000"/>
                  </a:schemeClr>
                </a:solidFill>
              </a:rPr>
              <a:t>sie</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logisch</a:t>
            </a:r>
            <a:r>
              <a:rPr lang="en-US" sz="800" dirty="0">
                <a:solidFill>
                  <a:schemeClr val="tx1">
                    <a:alpha val="80000"/>
                  </a:schemeClr>
                </a:solidFill>
              </a:rPr>
              <a:t>. Sie </a:t>
            </a:r>
            <a:r>
              <a:rPr lang="en-US" sz="800" dirty="0" err="1">
                <a:solidFill>
                  <a:schemeClr val="tx1">
                    <a:alpha val="80000"/>
                  </a:schemeClr>
                </a:solidFill>
              </a:rPr>
              <a:t>bedeutet</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a:t>
            </a:r>
            <a:r>
              <a:rPr lang="en-US" sz="800" dirty="0" err="1">
                <a:solidFill>
                  <a:schemeClr val="tx1">
                    <a:alpha val="80000"/>
                  </a:schemeClr>
                </a:solidFill>
              </a:rPr>
              <a:t>Änderungen</a:t>
            </a:r>
            <a:r>
              <a:rPr lang="en-US" sz="800" dirty="0">
                <a:solidFill>
                  <a:schemeClr val="tx1">
                    <a:alpha val="80000"/>
                  </a:schemeClr>
                </a:solidFill>
              </a:rPr>
              <a:t> und </a:t>
            </a:r>
            <a:r>
              <a:rPr lang="en-US" sz="800" dirty="0" err="1">
                <a:solidFill>
                  <a:schemeClr val="tx1">
                    <a:alpha val="80000"/>
                  </a:schemeClr>
                </a:solidFill>
              </a:rPr>
              <a:t>Veränderungen</a:t>
            </a:r>
            <a:r>
              <a:rPr lang="en-US" sz="800" dirty="0">
                <a:solidFill>
                  <a:schemeClr val="tx1">
                    <a:alpha val="80000"/>
                  </a:schemeClr>
                </a:solidFill>
              </a:rPr>
              <a:t> </a:t>
            </a:r>
            <a:r>
              <a:rPr lang="en-US" sz="800" dirty="0" err="1">
                <a:solidFill>
                  <a:schemeClr val="tx1">
                    <a:alpha val="80000"/>
                  </a:schemeClr>
                </a:solidFill>
              </a:rPr>
              <a:t>nur</a:t>
            </a:r>
            <a:r>
              <a:rPr lang="en-US" sz="800" dirty="0">
                <a:solidFill>
                  <a:schemeClr val="tx1">
                    <a:alpha val="80000"/>
                  </a:schemeClr>
                </a:solidFill>
              </a:rPr>
              <a:t> </a:t>
            </a:r>
            <a:r>
              <a:rPr lang="en-US" sz="800" dirty="0" err="1">
                <a:solidFill>
                  <a:schemeClr val="tx1">
                    <a:alpha val="80000"/>
                  </a:schemeClr>
                </a:solidFill>
              </a:rPr>
              <a:t>ausgehend</a:t>
            </a:r>
            <a:r>
              <a:rPr lang="en-US" sz="800" dirty="0">
                <a:solidFill>
                  <a:schemeClr val="tx1">
                    <a:alpha val="80000"/>
                  </a:schemeClr>
                </a:solidFill>
              </a:rPr>
              <a:t> von dem </a:t>
            </a:r>
            <a:r>
              <a:rPr lang="en-US" sz="800" dirty="0" err="1">
                <a:solidFill>
                  <a:schemeClr val="tx1">
                    <a:alpha val="80000"/>
                  </a:schemeClr>
                </a:solidFill>
              </a:rPr>
              <a:t>zur</a:t>
            </a:r>
            <a:r>
              <a:rPr lang="en-US" sz="800" dirty="0">
                <a:solidFill>
                  <a:schemeClr val="tx1">
                    <a:alpha val="80000"/>
                  </a:schemeClr>
                </a:solidFill>
              </a:rPr>
              <a:t> Zeit </a:t>
            </a:r>
            <a:r>
              <a:rPr lang="en-US" sz="800" dirty="0" err="1">
                <a:solidFill>
                  <a:schemeClr val="tx1">
                    <a:alpha val="80000"/>
                  </a:schemeClr>
                </a:solidFill>
              </a:rPr>
              <a:t>dort</a:t>
            </a:r>
            <a:r>
              <a:rPr lang="en-US" sz="800" dirty="0">
                <a:solidFill>
                  <a:schemeClr val="tx1">
                    <a:alpha val="80000"/>
                  </a:schemeClr>
                </a:solidFill>
              </a:rPr>
              <a:t> </a:t>
            </a:r>
            <a:r>
              <a:rPr lang="en-US" sz="800" dirty="0" err="1">
                <a:solidFill>
                  <a:schemeClr val="tx1">
                    <a:alpha val="80000"/>
                  </a:schemeClr>
                </a:solidFill>
              </a:rPr>
              <a:t>herrschenden</a:t>
            </a:r>
            <a:r>
              <a:rPr lang="en-US" sz="800" dirty="0">
                <a:solidFill>
                  <a:schemeClr val="tx1">
                    <a:alpha val="80000"/>
                  </a:schemeClr>
                </a:solidFill>
              </a:rPr>
              <a:t> </a:t>
            </a:r>
            <a:r>
              <a:rPr lang="en-US" sz="800" dirty="0" err="1">
                <a:solidFill>
                  <a:schemeClr val="tx1">
                    <a:alpha val="80000"/>
                  </a:schemeClr>
                </a:solidFill>
              </a:rPr>
              <a:t>verhaßten</a:t>
            </a:r>
            <a:r>
              <a:rPr lang="en-US" sz="800" dirty="0">
                <a:solidFill>
                  <a:schemeClr val="tx1">
                    <a:alpha val="80000"/>
                  </a:schemeClr>
                </a:solidFill>
              </a:rPr>
              <a:t> Regime </a:t>
            </a:r>
            <a:r>
              <a:rPr lang="en-US" sz="800" dirty="0" err="1">
                <a:solidFill>
                  <a:schemeClr val="tx1">
                    <a:alpha val="80000"/>
                  </a:schemeClr>
                </a:solidFill>
              </a:rPr>
              <a:t>erreichbar</a:t>
            </a:r>
            <a:r>
              <a:rPr lang="en-US" sz="800" dirty="0">
                <a:solidFill>
                  <a:schemeClr val="tx1">
                    <a:alpha val="80000"/>
                  </a:schemeClr>
                </a:solidFill>
              </a:rPr>
              <a:t> </a:t>
            </a:r>
            <a:r>
              <a:rPr lang="en-US" sz="800" dirty="0" err="1">
                <a:solidFill>
                  <a:schemeClr val="tx1">
                    <a:alpha val="80000"/>
                  </a:schemeClr>
                </a:solidFill>
              </a:rPr>
              <a:t>sind</a:t>
            </a:r>
            <a:r>
              <a:rPr lang="en-US" sz="800" dirty="0">
                <a:solidFill>
                  <a:schemeClr val="tx1">
                    <a:alpha val="80000"/>
                  </a:schemeClr>
                </a:solidFill>
              </a:rPr>
              <a:t>. (...) Es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eine</a:t>
            </a:r>
            <a:r>
              <a:rPr lang="en-US" sz="800" dirty="0">
                <a:solidFill>
                  <a:schemeClr val="tx1">
                    <a:alpha val="80000"/>
                  </a:schemeClr>
                </a:solidFill>
              </a:rPr>
              <a:t> Illusion,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glauben</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a:t>
            </a:r>
            <a:r>
              <a:rPr lang="en-US" sz="800" dirty="0" err="1">
                <a:solidFill>
                  <a:schemeClr val="tx1">
                    <a:alpha val="80000"/>
                  </a:schemeClr>
                </a:solidFill>
              </a:rPr>
              <a:t>wirtschaftliche</a:t>
            </a:r>
            <a:r>
              <a:rPr lang="en-US" sz="800" dirty="0">
                <a:solidFill>
                  <a:schemeClr val="tx1">
                    <a:alpha val="80000"/>
                  </a:schemeClr>
                </a:solidFill>
              </a:rPr>
              <a:t> </a:t>
            </a:r>
            <a:r>
              <a:rPr lang="en-US" sz="800" dirty="0" err="1">
                <a:solidFill>
                  <a:schemeClr val="tx1">
                    <a:alpha val="80000"/>
                  </a:schemeClr>
                </a:solidFill>
              </a:rPr>
              <a:t>Schwierigkeiten</a:t>
            </a:r>
            <a:r>
              <a:rPr lang="en-US" sz="800" dirty="0">
                <a:solidFill>
                  <a:schemeClr val="tx1">
                    <a:alpha val="80000"/>
                  </a:schemeClr>
                </a:solidFill>
              </a:rPr>
              <a:t>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einem</a:t>
            </a:r>
            <a:r>
              <a:rPr lang="en-US" sz="800" dirty="0">
                <a:solidFill>
                  <a:schemeClr val="tx1">
                    <a:alpha val="80000"/>
                  </a:schemeClr>
                </a:solidFill>
              </a:rPr>
              <a:t> </a:t>
            </a:r>
            <a:r>
              <a:rPr lang="en-US" sz="800" dirty="0" err="1">
                <a:solidFill>
                  <a:schemeClr val="tx1">
                    <a:alpha val="80000"/>
                  </a:schemeClr>
                </a:solidFill>
              </a:rPr>
              <a:t>Zusammenbruch</a:t>
            </a:r>
            <a:r>
              <a:rPr lang="en-US" sz="800" dirty="0">
                <a:solidFill>
                  <a:schemeClr val="tx1">
                    <a:alpha val="80000"/>
                  </a:schemeClr>
                </a:solidFill>
              </a:rPr>
              <a:t> des Regimes </a:t>
            </a:r>
            <a:r>
              <a:rPr lang="en-US" sz="800" dirty="0" err="1">
                <a:solidFill>
                  <a:schemeClr val="tx1">
                    <a:alpha val="80000"/>
                  </a:schemeClr>
                </a:solidFill>
              </a:rPr>
              <a:t>führen</a:t>
            </a:r>
            <a:r>
              <a:rPr lang="en-US" sz="800" dirty="0">
                <a:solidFill>
                  <a:schemeClr val="tx1">
                    <a:alpha val="80000"/>
                  </a:schemeClr>
                </a:solidFill>
              </a:rPr>
              <a:t> </a:t>
            </a:r>
            <a:r>
              <a:rPr lang="en-US" sz="800" dirty="0" err="1">
                <a:solidFill>
                  <a:schemeClr val="tx1">
                    <a:alpha val="80000"/>
                  </a:schemeClr>
                </a:solidFill>
              </a:rPr>
              <a:t>könnten</a:t>
            </a:r>
            <a:r>
              <a:rPr lang="en-US" sz="800" dirty="0">
                <a:solidFill>
                  <a:schemeClr val="tx1">
                    <a:alpha val="80000"/>
                  </a:schemeClr>
                </a:solidFill>
              </a:rPr>
              <a:t>. (...) Der </a:t>
            </a:r>
            <a:r>
              <a:rPr lang="en-US" sz="800" dirty="0" err="1">
                <a:solidFill>
                  <a:schemeClr val="tx1">
                    <a:alpha val="80000"/>
                  </a:schemeClr>
                </a:solidFill>
              </a:rPr>
              <a:t>amerikanische</a:t>
            </a:r>
            <a:r>
              <a:rPr lang="en-US" sz="800" dirty="0">
                <a:solidFill>
                  <a:schemeClr val="tx1">
                    <a:alpha val="80000"/>
                  </a:schemeClr>
                </a:solidFill>
              </a:rPr>
              <a:t> </a:t>
            </a:r>
            <a:r>
              <a:rPr lang="en-US" sz="800" dirty="0" err="1">
                <a:solidFill>
                  <a:schemeClr val="tx1">
                    <a:alpha val="80000"/>
                  </a:schemeClr>
                </a:solidFill>
              </a:rPr>
              <a:t>Präsident</a:t>
            </a:r>
            <a:r>
              <a:rPr lang="en-US" sz="800" dirty="0">
                <a:solidFill>
                  <a:schemeClr val="tx1">
                    <a:alpha val="80000"/>
                  </a:schemeClr>
                </a:solidFill>
              </a:rPr>
              <a:t> hat die Formel </a:t>
            </a:r>
            <a:r>
              <a:rPr lang="en-US" sz="800" dirty="0" err="1">
                <a:solidFill>
                  <a:schemeClr val="tx1">
                    <a:alpha val="80000"/>
                  </a:schemeClr>
                </a:solidFill>
              </a:rPr>
              <a:t>geprägt</a:t>
            </a:r>
            <a:r>
              <a:rPr lang="en-US" sz="800" dirty="0">
                <a:solidFill>
                  <a:schemeClr val="tx1">
                    <a:alpha val="80000"/>
                  </a:schemeClr>
                </a:solidFill>
              </a:rPr>
              <a:t>, </a:t>
            </a:r>
            <a:r>
              <a:rPr lang="en-US" sz="800" dirty="0" err="1">
                <a:solidFill>
                  <a:schemeClr val="tx1">
                    <a:alpha val="80000"/>
                  </a:schemeClr>
                </a:solidFill>
              </a:rPr>
              <a:t>daß</a:t>
            </a:r>
            <a:r>
              <a:rPr lang="en-US" sz="800" dirty="0">
                <a:solidFill>
                  <a:schemeClr val="tx1">
                    <a:alpha val="80000"/>
                  </a:schemeClr>
                </a:solidFill>
              </a:rPr>
              <a:t> so </a:t>
            </a:r>
            <a:r>
              <a:rPr lang="en-US" sz="800" dirty="0" err="1">
                <a:solidFill>
                  <a:schemeClr val="tx1">
                    <a:alpha val="80000"/>
                  </a:schemeClr>
                </a:solidFill>
              </a:rPr>
              <a:t>viel</a:t>
            </a:r>
            <a:r>
              <a:rPr lang="en-US" sz="800" dirty="0">
                <a:solidFill>
                  <a:schemeClr val="tx1">
                    <a:alpha val="80000"/>
                  </a:schemeClr>
                </a:solidFill>
              </a:rPr>
              <a:t> Handel </a:t>
            </a:r>
            <a:r>
              <a:rPr lang="en-US" sz="800" dirty="0" err="1">
                <a:solidFill>
                  <a:schemeClr val="tx1">
                    <a:alpha val="80000"/>
                  </a:schemeClr>
                </a:solidFill>
              </a:rPr>
              <a:t>mit</a:t>
            </a:r>
            <a:r>
              <a:rPr lang="en-US" sz="800" dirty="0">
                <a:solidFill>
                  <a:schemeClr val="tx1">
                    <a:alpha val="80000"/>
                  </a:schemeClr>
                </a:solidFill>
              </a:rPr>
              <a:t> den </a:t>
            </a:r>
            <a:r>
              <a:rPr lang="en-US" sz="800" dirty="0" err="1">
                <a:solidFill>
                  <a:schemeClr val="tx1">
                    <a:alpha val="80000"/>
                  </a:schemeClr>
                </a:solidFill>
              </a:rPr>
              <a:t>Ländern</a:t>
            </a:r>
            <a:r>
              <a:rPr lang="en-US" sz="800" dirty="0">
                <a:solidFill>
                  <a:schemeClr val="tx1">
                    <a:alpha val="80000"/>
                  </a:schemeClr>
                </a:solidFill>
              </a:rPr>
              <a:t> des </a:t>
            </a:r>
            <a:r>
              <a:rPr lang="en-US" sz="800" dirty="0" err="1">
                <a:solidFill>
                  <a:schemeClr val="tx1">
                    <a:alpha val="80000"/>
                  </a:schemeClr>
                </a:solidFill>
              </a:rPr>
              <a:t>Ostblocks</a:t>
            </a:r>
            <a:r>
              <a:rPr lang="en-US" sz="800" dirty="0">
                <a:solidFill>
                  <a:schemeClr val="tx1">
                    <a:alpha val="80000"/>
                  </a:schemeClr>
                </a:solidFill>
              </a:rPr>
              <a:t> </a:t>
            </a:r>
            <a:r>
              <a:rPr lang="en-US" sz="800" dirty="0" err="1">
                <a:solidFill>
                  <a:schemeClr val="tx1">
                    <a:alpha val="80000"/>
                  </a:schemeClr>
                </a:solidFill>
              </a:rPr>
              <a:t>entwickelt</a:t>
            </a:r>
            <a:r>
              <a:rPr lang="en-US" sz="800" dirty="0">
                <a:solidFill>
                  <a:schemeClr val="tx1">
                    <a:alpha val="80000"/>
                  </a:schemeClr>
                </a:solidFill>
              </a:rPr>
              <a:t> </a:t>
            </a:r>
            <a:r>
              <a:rPr lang="en-US" sz="800" dirty="0" err="1">
                <a:solidFill>
                  <a:schemeClr val="tx1">
                    <a:alpha val="80000"/>
                  </a:schemeClr>
                </a:solidFill>
              </a:rPr>
              <a:t>werden</a:t>
            </a:r>
            <a:r>
              <a:rPr lang="en-US" sz="800" dirty="0">
                <a:solidFill>
                  <a:schemeClr val="tx1">
                    <a:alpha val="80000"/>
                  </a:schemeClr>
                </a:solidFill>
              </a:rPr>
              <a:t> </a:t>
            </a:r>
            <a:r>
              <a:rPr lang="en-US" sz="800" dirty="0" err="1">
                <a:solidFill>
                  <a:schemeClr val="tx1">
                    <a:alpha val="80000"/>
                  </a:schemeClr>
                </a:solidFill>
              </a:rPr>
              <a:t>sollte</a:t>
            </a:r>
            <a:r>
              <a:rPr lang="en-US" sz="800" dirty="0">
                <a:solidFill>
                  <a:schemeClr val="tx1">
                    <a:alpha val="80000"/>
                  </a:schemeClr>
                </a:solidFill>
              </a:rPr>
              <a:t>, </a:t>
            </a:r>
            <a:r>
              <a:rPr lang="en-US" sz="800" dirty="0" err="1">
                <a:solidFill>
                  <a:schemeClr val="tx1">
                    <a:alpha val="80000"/>
                  </a:schemeClr>
                </a:solidFill>
              </a:rPr>
              <a:t>wie</a:t>
            </a:r>
            <a:r>
              <a:rPr lang="en-US" sz="800" dirty="0">
                <a:solidFill>
                  <a:schemeClr val="tx1">
                    <a:alpha val="80000"/>
                  </a:schemeClr>
                </a:solidFill>
              </a:rPr>
              <a:t> es </a:t>
            </a:r>
            <a:r>
              <a:rPr lang="en-US" sz="800" dirty="0" err="1">
                <a:solidFill>
                  <a:schemeClr val="tx1">
                    <a:alpha val="80000"/>
                  </a:schemeClr>
                </a:solidFill>
              </a:rPr>
              <a:t>möglich</a:t>
            </a:r>
            <a:r>
              <a:rPr lang="en-US" sz="800" dirty="0">
                <a:solidFill>
                  <a:schemeClr val="tx1">
                    <a:alpha val="80000"/>
                  </a:schemeClr>
                </a:solidFill>
              </a:rPr>
              <a:t>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ohne</a:t>
            </a:r>
            <a:r>
              <a:rPr lang="en-US" sz="800" dirty="0">
                <a:solidFill>
                  <a:schemeClr val="tx1">
                    <a:alpha val="80000"/>
                  </a:schemeClr>
                </a:solidFill>
              </a:rPr>
              <a:t> </a:t>
            </a:r>
            <a:r>
              <a:rPr lang="en-US" sz="800" dirty="0" err="1">
                <a:solidFill>
                  <a:schemeClr val="tx1">
                    <a:alpha val="80000"/>
                  </a:schemeClr>
                </a:solidFill>
              </a:rPr>
              <a:t>unsere</a:t>
            </a:r>
            <a:r>
              <a:rPr lang="en-US" sz="800" dirty="0">
                <a:solidFill>
                  <a:schemeClr val="tx1">
                    <a:alpha val="80000"/>
                  </a:schemeClr>
                </a:solidFill>
              </a:rPr>
              <a:t> </a:t>
            </a:r>
            <a:r>
              <a:rPr lang="en-US" sz="800" dirty="0" err="1">
                <a:solidFill>
                  <a:schemeClr val="tx1">
                    <a:alpha val="80000"/>
                  </a:schemeClr>
                </a:solidFill>
              </a:rPr>
              <a:t>Sicherheit</a:t>
            </a:r>
            <a:r>
              <a:rPr lang="en-US" sz="800" dirty="0">
                <a:solidFill>
                  <a:schemeClr val="tx1">
                    <a:alpha val="80000"/>
                  </a:schemeClr>
                </a:solidFill>
              </a:rPr>
              <a:t>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gefährden</a:t>
            </a:r>
            <a:r>
              <a:rPr lang="en-US" sz="800" dirty="0">
                <a:solidFill>
                  <a:schemeClr val="tx1">
                    <a:alpha val="80000"/>
                  </a:schemeClr>
                </a:solidFill>
              </a:rPr>
              <a:t>. </a:t>
            </a:r>
            <a:r>
              <a:rPr lang="en-US" sz="800" dirty="0" err="1">
                <a:solidFill>
                  <a:schemeClr val="tx1">
                    <a:alpha val="80000"/>
                  </a:schemeClr>
                </a:solidFill>
              </a:rPr>
              <a:t>Wenn</a:t>
            </a:r>
            <a:r>
              <a:rPr lang="en-US" sz="800" dirty="0">
                <a:solidFill>
                  <a:schemeClr val="tx1">
                    <a:alpha val="80000"/>
                  </a:schemeClr>
                </a:solidFill>
              </a:rPr>
              <a:t> man </a:t>
            </a:r>
            <a:r>
              <a:rPr lang="en-US" sz="800" dirty="0" err="1">
                <a:solidFill>
                  <a:schemeClr val="tx1">
                    <a:alpha val="80000"/>
                  </a:schemeClr>
                </a:solidFill>
              </a:rPr>
              <a:t>diese</a:t>
            </a:r>
            <a:r>
              <a:rPr lang="en-US" sz="800" dirty="0">
                <a:solidFill>
                  <a:schemeClr val="tx1">
                    <a:alpha val="80000"/>
                  </a:schemeClr>
                </a:solidFill>
              </a:rPr>
              <a:t> Formel auf Deutschland </a:t>
            </a:r>
            <a:r>
              <a:rPr lang="en-US" sz="800" dirty="0" err="1">
                <a:solidFill>
                  <a:schemeClr val="tx1">
                    <a:alpha val="80000"/>
                  </a:schemeClr>
                </a:solidFill>
              </a:rPr>
              <a:t>anwendet</a:t>
            </a:r>
            <a:r>
              <a:rPr lang="en-US" sz="800" dirty="0">
                <a:solidFill>
                  <a:schemeClr val="tx1">
                    <a:alpha val="80000"/>
                  </a:schemeClr>
                </a:solidFill>
              </a:rPr>
              <a:t>, so </a:t>
            </a:r>
            <a:r>
              <a:rPr lang="en-US" sz="800" dirty="0" err="1">
                <a:solidFill>
                  <a:schemeClr val="tx1">
                    <a:alpha val="80000"/>
                  </a:schemeClr>
                </a:solidFill>
              </a:rPr>
              <a:t>eröffnet</a:t>
            </a:r>
            <a:r>
              <a:rPr lang="en-US" sz="800" dirty="0">
                <a:solidFill>
                  <a:schemeClr val="tx1">
                    <a:alpha val="80000"/>
                  </a:schemeClr>
                </a:solidFill>
              </a:rPr>
              <a:t> </a:t>
            </a:r>
            <a:r>
              <a:rPr lang="en-US" sz="800" dirty="0" err="1">
                <a:solidFill>
                  <a:schemeClr val="tx1">
                    <a:alpha val="80000"/>
                  </a:schemeClr>
                </a:solidFill>
              </a:rPr>
              <a:t>sich</a:t>
            </a:r>
            <a:r>
              <a:rPr lang="en-US" sz="800" dirty="0">
                <a:solidFill>
                  <a:schemeClr val="tx1">
                    <a:alpha val="80000"/>
                  </a:schemeClr>
                </a:solidFill>
              </a:rPr>
              <a:t> </a:t>
            </a:r>
            <a:r>
              <a:rPr lang="en-US" sz="800" dirty="0" err="1">
                <a:solidFill>
                  <a:schemeClr val="tx1">
                    <a:alpha val="80000"/>
                  </a:schemeClr>
                </a:solidFill>
              </a:rPr>
              <a:t>ein</a:t>
            </a:r>
            <a:r>
              <a:rPr lang="en-US" sz="800" dirty="0">
                <a:solidFill>
                  <a:schemeClr val="tx1">
                    <a:alpha val="80000"/>
                  </a:schemeClr>
                </a:solidFill>
              </a:rPr>
              <a:t> </a:t>
            </a:r>
            <a:r>
              <a:rPr lang="en-US" sz="800" dirty="0" err="1">
                <a:solidFill>
                  <a:schemeClr val="tx1">
                    <a:alpha val="80000"/>
                  </a:schemeClr>
                </a:solidFill>
              </a:rPr>
              <a:t>ungewöhnlich</a:t>
            </a:r>
            <a:r>
              <a:rPr lang="en-US" sz="800" dirty="0">
                <a:solidFill>
                  <a:schemeClr val="tx1">
                    <a:alpha val="80000"/>
                  </a:schemeClr>
                </a:solidFill>
              </a:rPr>
              <a:t> </a:t>
            </a:r>
            <a:r>
              <a:rPr lang="en-US" sz="800" dirty="0" err="1">
                <a:solidFill>
                  <a:schemeClr val="tx1">
                    <a:alpha val="80000"/>
                  </a:schemeClr>
                </a:solidFill>
              </a:rPr>
              <a:t>weites</a:t>
            </a:r>
            <a:r>
              <a:rPr lang="en-US" sz="800" dirty="0">
                <a:solidFill>
                  <a:schemeClr val="tx1">
                    <a:alpha val="80000"/>
                  </a:schemeClr>
                </a:solidFill>
              </a:rPr>
              <a:t> Feld. (...) </a:t>
            </a:r>
            <a:r>
              <a:rPr lang="en-US" sz="800" dirty="0" err="1">
                <a:solidFill>
                  <a:schemeClr val="tx1">
                    <a:alpha val="80000"/>
                  </a:schemeClr>
                </a:solidFill>
              </a:rPr>
              <a:t>Uns</a:t>
            </a:r>
            <a:r>
              <a:rPr lang="en-US" sz="800" dirty="0">
                <a:solidFill>
                  <a:schemeClr val="tx1">
                    <a:alpha val="80000"/>
                  </a:schemeClr>
                </a:solidFill>
              </a:rPr>
              <a:t> hat es </a:t>
            </a:r>
            <a:r>
              <a:rPr lang="en-US" sz="800" dirty="0" err="1">
                <a:solidFill>
                  <a:schemeClr val="tx1">
                    <a:alpha val="80000"/>
                  </a:schemeClr>
                </a:solidFill>
              </a:rPr>
              <a:t>zunächst</a:t>
            </a:r>
            <a:r>
              <a:rPr lang="en-US" sz="800" dirty="0">
                <a:solidFill>
                  <a:schemeClr val="tx1">
                    <a:alpha val="80000"/>
                  </a:schemeClr>
                </a:solidFill>
              </a:rPr>
              <a:t> um die Menschen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gehen</a:t>
            </a:r>
            <a:r>
              <a:rPr lang="en-US" sz="800" dirty="0">
                <a:solidFill>
                  <a:schemeClr val="tx1">
                    <a:alpha val="80000"/>
                  </a:schemeClr>
                </a:solidFill>
              </a:rPr>
              <a:t> und um die </a:t>
            </a:r>
            <a:r>
              <a:rPr lang="en-US" sz="800" dirty="0" err="1">
                <a:solidFill>
                  <a:schemeClr val="tx1">
                    <a:alpha val="80000"/>
                  </a:schemeClr>
                </a:solidFill>
              </a:rPr>
              <a:t>Ausschöpfung</a:t>
            </a:r>
            <a:r>
              <a:rPr lang="en-US" sz="800" dirty="0">
                <a:solidFill>
                  <a:schemeClr val="tx1">
                    <a:alpha val="80000"/>
                  </a:schemeClr>
                </a:solidFill>
              </a:rPr>
              <a:t> </a:t>
            </a:r>
            <a:r>
              <a:rPr lang="en-US" sz="800" dirty="0" err="1">
                <a:solidFill>
                  <a:schemeClr val="tx1">
                    <a:alpha val="80000"/>
                  </a:schemeClr>
                </a:solidFill>
              </a:rPr>
              <a:t>jedes</a:t>
            </a:r>
            <a:r>
              <a:rPr lang="en-US" sz="800" dirty="0">
                <a:solidFill>
                  <a:schemeClr val="tx1">
                    <a:alpha val="80000"/>
                  </a:schemeClr>
                </a:solidFill>
              </a:rPr>
              <a:t> </a:t>
            </a:r>
            <a:r>
              <a:rPr lang="en-US" sz="800" dirty="0" err="1">
                <a:solidFill>
                  <a:schemeClr val="tx1">
                    <a:alpha val="80000"/>
                  </a:schemeClr>
                </a:solidFill>
              </a:rPr>
              <a:t>denkbaren</a:t>
            </a:r>
            <a:r>
              <a:rPr lang="en-US" sz="800" dirty="0">
                <a:solidFill>
                  <a:schemeClr val="tx1">
                    <a:alpha val="80000"/>
                  </a:schemeClr>
                </a:solidFill>
              </a:rPr>
              <a:t> und </a:t>
            </a:r>
            <a:r>
              <a:rPr lang="en-US" sz="800" dirty="0" err="1">
                <a:solidFill>
                  <a:schemeClr val="tx1">
                    <a:alpha val="80000"/>
                  </a:schemeClr>
                </a:solidFill>
              </a:rPr>
              <a:t>verantwortbaren</a:t>
            </a:r>
            <a:r>
              <a:rPr lang="en-US" sz="800" dirty="0">
                <a:solidFill>
                  <a:schemeClr val="tx1">
                    <a:alpha val="80000"/>
                  </a:schemeClr>
                </a:solidFill>
              </a:rPr>
              <a:t> </a:t>
            </a:r>
            <a:r>
              <a:rPr lang="en-US" sz="800" dirty="0" err="1">
                <a:solidFill>
                  <a:schemeClr val="tx1">
                    <a:alpha val="80000"/>
                  </a:schemeClr>
                </a:solidFill>
              </a:rPr>
              <a:t>Versuchs</a:t>
            </a:r>
            <a:r>
              <a:rPr lang="en-US" sz="800" dirty="0">
                <a:solidFill>
                  <a:schemeClr val="tx1">
                    <a:alpha val="80000"/>
                  </a:schemeClr>
                </a:solidFill>
              </a:rPr>
              <a:t>, </a:t>
            </a:r>
            <a:r>
              <a:rPr lang="en-US" sz="800" dirty="0" err="1">
                <a:solidFill>
                  <a:schemeClr val="tx1">
                    <a:alpha val="80000"/>
                  </a:schemeClr>
                </a:solidFill>
              </a:rPr>
              <a:t>ihre</a:t>
            </a:r>
            <a:r>
              <a:rPr lang="en-US" sz="800" dirty="0">
                <a:solidFill>
                  <a:schemeClr val="tx1">
                    <a:alpha val="80000"/>
                  </a:schemeClr>
                </a:solidFill>
              </a:rPr>
              <a:t> Situation </a:t>
            </a:r>
            <a:r>
              <a:rPr lang="en-US" sz="800" dirty="0" err="1">
                <a:solidFill>
                  <a:schemeClr val="tx1">
                    <a:alpha val="80000"/>
                  </a:schemeClr>
                </a:solidFill>
              </a:rPr>
              <a:t>zu</a:t>
            </a:r>
            <a:r>
              <a:rPr lang="en-US" sz="800" dirty="0">
                <a:solidFill>
                  <a:schemeClr val="tx1">
                    <a:alpha val="80000"/>
                  </a:schemeClr>
                </a:solidFill>
              </a:rPr>
              <a:t> </a:t>
            </a:r>
            <a:r>
              <a:rPr lang="en-US" sz="800" dirty="0" err="1">
                <a:solidFill>
                  <a:schemeClr val="tx1">
                    <a:alpha val="80000"/>
                  </a:schemeClr>
                </a:solidFill>
              </a:rPr>
              <a:t>erleichtern</a:t>
            </a:r>
            <a:r>
              <a:rPr lang="en-US" sz="800" dirty="0">
                <a:solidFill>
                  <a:schemeClr val="tx1">
                    <a:alpha val="80000"/>
                  </a:schemeClr>
                </a:solidFill>
              </a:rPr>
              <a:t>. Eine </a:t>
            </a:r>
            <a:r>
              <a:rPr lang="en-US" sz="800" dirty="0" err="1">
                <a:solidFill>
                  <a:schemeClr val="tx1">
                    <a:alpha val="80000"/>
                  </a:schemeClr>
                </a:solidFill>
              </a:rPr>
              <a:t>materielle</a:t>
            </a:r>
            <a:r>
              <a:rPr lang="en-US" sz="800" dirty="0">
                <a:solidFill>
                  <a:schemeClr val="tx1">
                    <a:alpha val="80000"/>
                  </a:schemeClr>
                </a:solidFill>
              </a:rPr>
              <a:t> </a:t>
            </a:r>
            <a:r>
              <a:rPr lang="en-US" sz="800" dirty="0" err="1">
                <a:solidFill>
                  <a:schemeClr val="tx1">
                    <a:alpha val="80000"/>
                  </a:schemeClr>
                </a:solidFill>
              </a:rPr>
              <a:t>Verbesserung</a:t>
            </a:r>
            <a:r>
              <a:rPr lang="en-US" sz="800" dirty="0">
                <a:solidFill>
                  <a:schemeClr val="tx1">
                    <a:alpha val="80000"/>
                  </a:schemeClr>
                </a:solidFill>
              </a:rPr>
              <a:t> </a:t>
            </a:r>
            <a:r>
              <a:rPr lang="en-US" sz="800" dirty="0" err="1">
                <a:solidFill>
                  <a:schemeClr val="tx1">
                    <a:alpha val="80000"/>
                  </a:schemeClr>
                </a:solidFill>
              </a:rPr>
              <a:t>müßte</a:t>
            </a:r>
            <a:r>
              <a:rPr lang="en-US" sz="800" dirty="0">
                <a:solidFill>
                  <a:schemeClr val="tx1">
                    <a:alpha val="80000"/>
                  </a:schemeClr>
                </a:solidFill>
              </a:rPr>
              <a:t> </a:t>
            </a:r>
            <a:r>
              <a:rPr lang="en-US" sz="800" dirty="0" err="1">
                <a:solidFill>
                  <a:schemeClr val="tx1">
                    <a:alpha val="80000"/>
                  </a:schemeClr>
                </a:solidFill>
              </a:rPr>
              <a:t>eine</a:t>
            </a:r>
            <a:r>
              <a:rPr lang="en-US" sz="800" dirty="0">
                <a:solidFill>
                  <a:schemeClr val="tx1">
                    <a:alpha val="80000"/>
                  </a:schemeClr>
                </a:solidFill>
              </a:rPr>
              <a:t> </a:t>
            </a:r>
            <a:r>
              <a:rPr lang="en-US" sz="800" dirty="0" err="1">
                <a:solidFill>
                  <a:schemeClr val="tx1">
                    <a:alpha val="80000"/>
                  </a:schemeClr>
                </a:solidFill>
              </a:rPr>
              <a:t>entspannende</a:t>
            </a:r>
            <a:r>
              <a:rPr lang="en-US" sz="800" dirty="0">
                <a:solidFill>
                  <a:schemeClr val="tx1">
                    <a:alpha val="80000"/>
                  </a:schemeClr>
                </a:solidFill>
              </a:rPr>
              <a:t> </a:t>
            </a:r>
            <a:r>
              <a:rPr lang="en-US" sz="800" dirty="0" err="1">
                <a:solidFill>
                  <a:schemeClr val="tx1">
                    <a:alpha val="80000"/>
                  </a:schemeClr>
                </a:solidFill>
              </a:rPr>
              <a:t>Wirkung</a:t>
            </a:r>
            <a:r>
              <a:rPr lang="en-US" sz="800" dirty="0">
                <a:solidFill>
                  <a:schemeClr val="tx1">
                    <a:alpha val="80000"/>
                  </a:schemeClr>
                </a:solidFill>
              </a:rPr>
              <a:t> in der Zone </a:t>
            </a:r>
            <a:r>
              <a:rPr lang="en-US" sz="800" dirty="0" err="1">
                <a:solidFill>
                  <a:schemeClr val="tx1">
                    <a:alpha val="80000"/>
                  </a:schemeClr>
                </a:solidFill>
              </a:rPr>
              <a:t>haben</a:t>
            </a:r>
            <a:r>
              <a:rPr lang="en-US" sz="800" dirty="0">
                <a:solidFill>
                  <a:schemeClr val="tx1">
                    <a:alpha val="80000"/>
                  </a:schemeClr>
                </a:solidFill>
              </a:rPr>
              <a:t>. (...)   </a:t>
            </a:r>
          </a:p>
          <a:p>
            <a:pPr indent="-228600">
              <a:lnSpc>
                <a:spcPct val="90000"/>
              </a:lnSpc>
              <a:spcAft>
                <a:spcPts val="600"/>
              </a:spcAft>
              <a:buFont typeface="Arial" panose="020B0604020202020204" pitchFamily="34" charset="0"/>
              <a:buChar char="•"/>
            </a:pPr>
            <a:r>
              <a:rPr lang="en-US" sz="800" dirty="0">
                <a:solidFill>
                  <a:schemeClr val="tx1">
                    <a:alpha val="80000"/>
                  </a:schemeClr>
                </a:solidFill>
              </a:rPr>
              <a:t>Das </a:t>
            </a:r>
            <a:r>
              <a:rPr lang="en-US" sz="800" dirty="0" err="1">
                <a:solidFill>
                  <a:schemeClr val="tx1">
                    <a:alpha val="80000"/>
                  </a:schemeClr>
                </a:solidFill>
              </a:rPr>
              <a:t>ist</a:t>
            </a:r>
            <a:r>
              <a:rPr lang="en-US" sz="800" dirty="0">
                <a:solidFill>
                  <a:schemeClr val="tx1">
                    <a:alpha val="80000"/>
                  </a:schemeClr>
                </a:solidFill>
              </a:rPr>
              <a:t> </a:t>
            </a:r>
            <a:r>
              <a:rPr lang="en-US" sz="800" dirty="0" err="1">
                <a:solidFill>
                  <a:schemeClr val="tx1">
                    <a:alpha val="80000"/>
                  </a:schemeClr>
                </a:solidFill>
              </a:rPr>
              <a:t>eine</a:t>
            </a:r>
            <a:r>
              <a:rPr lang="en-US" sz="800" dirty="0">
                <a:solidFill>
                  <a:schemeClr val="tx1">
                    <a:alpha val="80000"/>
                  </a:schemeClr>
                </a:solidFill>
              </a:rPr>
              <a:t> </a:t>
            </a:r>
            <a:r>
              <a:rPr lang="en-US" sz="800" dirty="0" err="1">
                <a:solidFill>
                  <a:schemeClr val="tx1">
                    <a:alpha val="80000"/>
                  </a:schemeClr>
                </a:solidFill>
              </a:rPr>
              <a:t>Politik</a:t>
            </a:r>
            <a:r>
              <a:rPr lang="en-US" sz="800" dirty="0">
                <a:solidFill>
                  <a:schemeClr val="tx1">
                    <a:alpha val="80000"/>
                  </a:schemeClr>
                </a:solidFill>
              </a:rPr>
              <a:t>, die man auf die Formel </a:t>
            </a:r>
            <a:r>
              <a:rPr lang="en-US" sz="800" dirty="0" err="1">
                <a:solidFill>
                  <a:schemeClr val="tx1">
                    <a:alpha val="80000"/>
                  </a:schemeClr>
                </a:solidFill>
              </a:rPr>
              <a:t>bringen</a:t>
            </a:r>
            <a:r>
              <a:rPr lang="en-US" sz="800" dirty="0">
                <a:solidFill>
                  <a:schemeClr val="tx1">
                    <a:alpha val="80000"/>
                  </a:schemeClr>
                </a:solidFill>
              </a:rPr>
              <a:t> </a:t>
            </a:r>
            <a:r>
              <a:rPr lang="en-US" sz="800" dirty="0" err="1">
                <a:solidFill>
                  <a:schemeClr val="tx1">
                    <a:alpha val="80000"/>
                  </a:schemeClr>
                </a:solidFill>
              </a:rPr>
              <a:t>könnte</a:t>
            </a:r>
            <a:r>
              <a:rPr lang="en-US" sz="800" dirty="0">
                <a:solidFill>
                  <a:schemeClr val="tx1">
                    <a:alpha val="80000"/>
                  </a:schemeClr>
                </a:solidFill>
              </a:rPr>
              <a:t>: </a:t>
            </a:r>
            <a:r>
              <a:rPr lang="en-US" sz="800" dirty="0" err="1">
                <a:solidFill>
                  <a:schemeClr val="tx1">
                    <a:alpha val="80000"/>
                  </a:schemeClr>
                </a:solidFill>
              </a:rPr>
              <a:t>Wandel</a:t>
            </a:r>
            <a:r>
              <a:rPr lang="en-US" sz="800" dirty="0">
                <a:solidFill>
                  <a:schemeClr val="tx1">
                    <a:alpha val="80000"/>
                  </a:schemeClr>
                </a:solidFill>
              </a:rPr>
              <a:t> </a:t>
            </a:r>
            <a:r>
              <a:rPr lang="en-US" sz="800" dirty="0" err="1">
                <a:solidFill>
                  <a:schemeClr val="tx1">
                    <a:alpha val="80000"/>
                  </a:schemeClr>
                </a:solidFill>
              </a:rPr>
              <a:t>durch</a:t>
            </a:r>
            <a:r>
              <a:rPr lang="en-US" sz="800" dirty="0">
                <a:solidFill>
                  <a:schemeClr val="tx1">
                    <a:alpha val="80000"/>
                  </a:schemeClr>
                </a:solidFill>
              </a:rPr>
              <a:t> </a:t>
            </a:r>
            <a:r>
              <a:rPr lang="en-US" sz="800" dirty="0" err="1">
                <a:solidFill>
                  <a:schemeClr val="tx1">
                    <a:alpha val="80000"/>
                  </a:schemeClr>
                </a:solidFill>
              </a:rPr>
              <a:t>Annäherung</a:t>
            </a:r>
            <a:r>
              <a:rPr lang="en-US" sz="800" dirty="0">
                <a:solidFill>
                  <a:schemeClr val="tx1">
                    <a:alpha val="80000"/>
                  </a:schemeClr>
                </a:solidFill>
              </a:rPr>
              <a:t>. (...)</a:t>
            </a:r>
          </a:p>
          <a:p>
            <a:pPr indent="-228600">
              <a:lnSpc>
                <a:spcPct val="90000"/>
              </a:lnSpc>
              <a:spcAft>
                <a:spcPts val="600"/>
              </a:spcAft>
              <a:buFont typeface="Arial" panose="020B0604020202020204" pitchFamily="34" charset="0"/>
              <a:buChar char="•"/>
            </a:pPr>
            <a:r>
              <a:rPr lang="en-US" sz="800" dirty="0">
                <a:solidFill>
                  <a:schemeClr val="tx1">
                    <a:alpha val="80000"/>
                  </a:schemeClr>
                </a:solidFill>
              </a:rPr>
              <a:t> </a:t>
            </a:r>
            <a:r>
              <a:rPr lang="en-US" sz="800" dirty="0" err="1">
                <a:solidFill>
                  <a:schemeClr val="tx1">
                    <a:alpha val="80000"/>
                  </a:schemeClr>
                </a:solidFill>
              </a:rPr>
              <a:t>Aus</a:t>
            </a:r>
            <a:r>
              <a:rPr lang="en-US" sz="800" dirty="0">
                <a:solidFill>
                  <a:schemeClr val="tx1">
                    <a:alpha val="80000"/>
                  </a:schemeClr>
                </a:solidFill>
              </a:rPr>
              <a:t>: </a:t>
            </a:r>
            <a:r>
              <a:rPr lang="en-US" sz="800" dirty="0" err="1">
                <a:solidFill>
                  <a:schemeClr val="tx1">
                    <a:alpha val="80000"/>
                  </a:schemeClr>
                </a:solidFill>
              </a:rPr>
              <a:t>Dokumente</a:t>
            </a:r>
            <a:r>
              <a:rPr lang="en-US" sz="800" dirty="0">
                <a:solidFill>
                  <a:schemeClr val="tx1">
                    <a:alpha val="80000"/>
                  </a:schemeClr>
                </a:solidFill>
              </a:rPr>
              <a:t> </a:t>
            </a:r>
            <a:r>
              <a:rPr lang="en-US" sz="800" dirty="0" err="1">
                <a:solidFill>
                  <a:schemeClr val="tx1">
                    <a:alpha val="80000"/>
                  </a:schemeClr>
                </a:solidFill>
              </a:rPr>
              <a:t>zur</a:t>
            </a:r>
            <a:r>
              <a:rPr lang="en-US" sz="800" dirty="0">
                <a:solidFill>
                  <a:schemeClr val="tx1">
                    <a:alpha val="80000"/>
                  </a:schemeClr>
                </a:solidFill>
              </a:rPr>
              <a:t> </a:t>
            </a:r>
            <a:r>
              <a:rPr lang="en-US" sz="800" dirty="0" err="1">
                <a:solidFill>
                  <a:schemeClr val="tx1">
                    <a:alpha val="80000"/>
                  </a:schemeClr>
                </a:solidFill>
              </a:rPr>
              <a:t>Deutschlandpolitik</a:t>
            </a:r>
            <a:r>
              <a:rPr lang="en-US" sz="800" dirty="0">
                <a:solidFill>
                  <a:schemeClr val="tx1">
                    <a:alpha val="80000"/>
                  </a:schemeClr>
                </a:solidFill>
              </a:rPr>
              <a:t>, IV. </a:t>
            </a:r>
            <a:r>
              <a:rPr lang="en-US" sz="800" dirty="0" err="1">
                <a:solidFill>
                  <a:schemeClr val="tx1">
                    <a:alpha val="80000"/>
                  </a:schemeClr>
                </a:solidFill>
              </a:rPr>
              <a:t>Reihe</a:t>
            </a:r>
            <a:r>
              <a:rPr lang="en-US" sz="800" dirty="0">
                <a:solidFill>
                  <a:schemeClr val="tx1">
                    <a:alpha val="80000"/>
                  </a:schemeClr>
                </a:solidFill>
              </a:rPr>
              <a:t>/Bd. 9, Frankfurt IM. 1978, S. 572 ‑ 575.</a:t>
            </a:r>
          </a:p>
          <a:p>
            <a:pPr indent="-228600">
              <a:lnSpc>
                <a:spcPct val="90000"/>
              </a:lnSpc>
              <a:spcAft>
                <a:spcPts val="600"/>
              </a:spcAft>
              <a:buFont typeface="Arial" panose="020B0604020202020204" pitchFamily="34" charset="0"/>
              <a:buChar char="•"/>
            </a:pPr>
            <a:r>
              <a:rPr lang="en-US" sz="800" b="1" u="sng" dirty="0" err="1">
                <a:solidFill>
                  <a:schemeClr val="tx1">
                    <a:alpha val="80000"/>
                  </a:schemeClr>
                </a:solidFill>
              </a:rPr>
              <a:t>Arbeitsaufträge</a:t>
            </a:r>
            <a:r>
              <a:rPr lang="en-US" sz="800" b="1" u="sng" dirty="0">
                <a:solidFill>
                  <a:schemeClr val="tx1">
                    <a:alpha val="80000"/>
                  </a:schemeClr>
                </a:solidFill>
              </a:rPr>
              <a:t>:</a:t>
            </a:r>
          </a:p>
          <a:p>
            <a:pPr lvl="0" indent="-228600">
              <a:lnSpc>
                <a:spcPct val="90000"/>
              </a:lnSpc>
              <a:spcAft>
                <a:spcPts val="600"/>
              </a:spcAft>
              <a:buFont typeface="Arial" panose="020B0604020202020204" pitchFamily="34" charset="0"/>
              <a:buChar char="•"/>
            </a:pPr>
            <a:r>
              <a:rPr lang="en-US" sz="800" dirty="0">
                <a:solidFill>
                  <a:schemeClr val="tx1">
                    <a:alpha val="80000"/>
                  </a:schemeClr>
                </a:solidFill>
              </a:rPr>
              <a:t>1. </a:t>
            </a:r>
            <a:r>
              <a:rPr lang="en-US" sz="800" dirty="0" err="1">
                <a:solidFill>
                  <a:schemeClr val="tx1">
                    <a:alpha val="80000"/>
                  </a:schemeClr>
                </a:solidFill>
              </a:rPr>
              <a:t>Arbeiten</a:t>
            </a:r>
            <a:r>
              <a:rPr lang="en-US" sz="800" dirty="0">
                <a:solidFill>
                  <a:schemeClr val="tx1">
                    <a:alpha val="80000"/>
                  </a:schemeClr>
                </a:solidFill>
              </a:rPr>
              <a:t> Sie die </a:t>
            </a:r>
            <a:r>
              <a:rPr lang="en-US" sz="800" dirty="0" err="1">
                <a:solidFill>
                  <a:schemeClr val="tx1">
                    <a:alpha val="80000"/>
                  </a:schemeClr>
                </a:solidFill>
              </a:rPr>
              <a:t>wesentlichen</a:t>
            </a:r>
            <a:r>
              <a:rPr lang="en-US" sz="800" dirty="0">
                <a:solidFill>
                  <a:schemeClr val="tx1">
                    <a:alpha val="80000"/>
                  </a:schemeClr>
                </a:solidFill>
              </a:rPr>
              <a:t> </a:t>
            </a:r>
            <a:r>
              <a:rPr lang="en-US" sz="800" dirty="0" err="1">
                <a:solidFill>
                  <a:schemeClr val="tx1">
                    <a:alpha val="80000"/>
                  </a:schemeClr>
                </a:solidFill>
              </a:rPr>
              <a:t>Grundgedanken</a:t>
            </a:r>
            <a:r>
              <a:rPr lang="en-US" sz="800" dirty="0">
                <a:solidFill>
                  <a:schemeClr val="tx1">
                    <a:alpha val="80000"/>
                  </a:schemeClr>
                </a:solidFill>
              </a:rPr>
              <a:t> </a:t>
            </a:r>
            <a:r>
              <a:rPr lang="en-US" sz="800" dirty="0" err="1">
                <a:solidFill>
                  <a:schemeClr val="tx1">
                    <a:alpha val="80000"/>
                  </a:schemeClr>
                </a:solidFill>
              </a:rPr>
              <a:t>Bahrs</a:t>
            </a:r>
            <a:r>
              <a:rPr lang="en-US" sz="800" dirty="0">
                <a:solidFill>
                  <a:schemeClr val="tx1">
                    <a:alpha val="80000"/>
                  </a:schemeClr>
                </a:solidFill>
              </a:rPr>
              <a:t> </a:t>
            </a:r>
            <a:r>
              <a:rPr lang="en-US" sz="800" dirty="0" err="1">
                <a:solidFill>
                  <a:schemeClr val="tx1">
                    <a:alpha val="80000"/>
                  </a:schemeClr>
                </a:solidFill>
              </a:rPr>
              <a:t>heraus</a:t>
            </a:r>
            <a:r>
              <a:rPr lang="en-US" sz="800" dirty="0">
                <a:solidFill>
                  <a:schemeClr val="tx1">
                    <a:alpha val="80000"/>
                  </a:schemeClr>
                </a:solidFill>
              </a:rPr>
              <a:t> und </a:t>
            </a:r>
            <a:r>
              <a:rPr lang="en-US" sz="800" dirty="0" err="1">
                <a:solidFill>
                  <a:schemeClr val="tx1">
                    <a:alpha val="80000"/>
                  </a:schemeClr>
                </a:solidFill>
              </a:rPr>
              <a:t>charakterisieren</a:t>
            </a:r>
            <a:r>
              <a:rPr lang="en-US" sz="800" dirty="0">
                <a:solidFill>
                  <a:schemeClr val="tx1">
                    <a:alpha val="80000"/>
                  </a:schemeClr>
                </a:solidFill>
              </a:rPr>
              <a:t> Sie seine Position!</a:t>
            </a:r>
          </a:p>
          <a:p>
            <a:pPr lvl="0" indent="-228600">
              <a:lnSpc>
                <a:spcPct val="90000"/>
              </a:lnSpc>
              <a:spcAft>
                <a:spcPts val="600"/>
              </a:spcAft>
              <a:buFont typeface="Arial" panose="020B0604020202020204" pitchFamily="34" charset="0"/>
              <a:buChar char="•"/>
            </a:pPr>
            <a:r>
              <a:rPr lang="en-US" sz="800" dirty="0">
                <a:solidFill>
                  <a:schemeClr val="tx1">
                    <a:alpha val="80000"/>
                  </a:schemeClr>
                </a:solidFill>
              </a:rPr>
              <a:t>2. </a:t>
            </a:r>
            <a:r>
              <a:rPr lang="en-US" sz="800" dirty="0" err="1">
                <a:solidFill>
                  <a:schemeClr val="tx1">
                    <a:alpha val="80000"/>
                  </a:schemeClr>
                </a:solidFill>
              </a:rPr>
              <a:t>Ordnen</a:t>
            </a:r>
            <a:r>
              <a:rPr lang="en-US" sz="800" dirty="0">
                <a:solidFill>
                  <a:schemeClr val="tx1">
                    <a:alpha val="80000"/>
                  </a:schemeClr>
                </a:solidFill>
              </a:rPr>
              <a:t> Sie die Quelle in </a:t>
            </a:r>
            <a:r>
              <a:rPr lang="en-US" sz="800" dirty="0" err="1">
                <a:solidFill>
                  <a:schemeClr val="tx1">
                    <a:alpha val="80000"/>
                  </a:schemeClr>
                </a:solidFill>
              </a:rPr>
              <a:t>ihren</a:t>
            </a:r>
            <a:r>
              <a:rPr lang="en-US" sz="800" dirty="0">
                <a:solidFill>
                  <a:schemeClr val="tx1">
                    <a:alpha val="80000"/>
                  </a:schemeClr>
                </a:solidFill>
              </a:rPr>
              <a:t> </a:t>
            </a:r>
            <a:r>
              <a:rPr lang="en-US" sz="800" dirty="0" err="1">
                <a:solidFill>
                  <a:schemeClr val="tx1">
                    <a:alpha val="80000"/>
                  </a:schemeClr>
                </a:solidFill>
              </a:rPr>
              <a:t>historischen</a:t>
            </a:r>
            <a:r>
              <a:rPr lang="en-US" sz="800" dirty="0">
                <a:solidFill>
                  <a:schemeClr val="tx1">
                    <a:alpha val="80000"/>
                  </a:schemeClr>
                </a:solidFill>
              </a:rPr>
              <a:t> </a:t>
            </a:r>
            <a:r>
              <a:rPr lang="en-US" sz="800" dirty="0" err="1">
                <a:solidFill>
                  <a:schemeClr val="tx1">
                    <a:alpha val="80000"/>
                  </a:schemeClr>
                </a:solidFill>
              </a:rPr>
              <a:t>Hintergrund</a:t>
            </a:r>
            <a:r>
              <a:rPr lang="en-US" sz="800" dirty="0">
                <a:solidFill>
                  <a:schemeClr val="tx1">
                    <a:alpha val="80000"/>
                  </a:schemeClr>
                </a:solidFill>
              </a:rPr>
              <a:t> </a:t>
            </a:r>
            <a:r>
              <a:rPr lang="en-US" sz="800" dirty="0" err="1">
                <a:solidFill>
                  <a:schemeClr val="tx1">
                    <a:alpha val="80000"/>
                  </a:schemeClr>
                </a:solidFill>
              </a:rPr>
              <a:t>ein</a:t>
            </a:r>
            <a:r>
              <a:rPr lang="en-US" sz="800" dirty="0">
                <a:solidFill>
                  <a:schemeClr val="tx1">
                    <a:alpha val="80000"/>
                  </a:schemeClr>
                </a:solidFill>
              </a:rPr>
              <a:t>, </a:t>
            </a:r>
            <a:r>
              <a:rPr lang="en-US" sz="800" dirty="0" err="1">
                <a:solidFill>
                  <a:schemeClr val="tx1">
                    <a:alpha val="80000"/>
                  </a:schemeClr>
                </a:solidFill>
              </a:rPr>
              <a:t>indem</a:t>
            </a:r>
            <a:r>
              <a:rPr lang="en-US" sz="800" dirty="0">
                <a:solidFill>
                  <a:schemeClr val="tx1">
                    <a:alpha val="80000"/>
                  </a:schemeClr>
                </a:solidFill>
              </a:rPr>
              <a:t> Sie die </a:t>
            </a:r>
            <a:r>
              <a:rPr lang="en-US" sz="800" dirty="0" err="1">
                <a:solidFill>
                  <a:schemeClr val="tx1">
                    <a:alpha val="80000"/>
                  </a:schemeClr>
                </a:solidFill>
              </a:rPr>
              <a:t>wesentlichen</a:t>
            </a:r>
            <a:r>
              <a:rPr lang="en-US" sz="800" dirty="0">
                <a:solidFill>
                  <a:schemeClr val="tx1">
                    <a:alpha val="80000"/>
                  </a:schemeClr>
                </a:solidFill>
              </a:rPr>
              <a:t> </a:t>
            </a:r>
            <a:r>
              <a:rPr lang="en-US" sz="800" dirty="0" err="1">
                <a:solidFill>
                  <a:schemeClr val="tx1">
                    <a:alpha val="80000"/>
                  </a:schemeClr>
                </a:solidFill>
              </a:rPr>
              <a:t>innenpolitischen</a:t>
            </a:r>
            <a:r>
              <a:rPr lang="en-US" sz="800" dirty="0">
                <a:solidFill>
                  <a:schemeClr val="tx1">
                    <a:alpha val="80000"/>
                  </a:schemeClr>
                </a:solidFill>
              </a:rPr>
              <a:t> und </a:t>
            </a:r>
            <a:r>
              <a:rPr lang="en-US" sz="800" dirty="0" err="1">
                <a:solidFill>
                  <a:schemeClr val="tx1">
                    <a:alpha val="80000"/>
                  </a:schemeClr>
                </a:solidFill>
              </a:rPr>
              <a:t>außenpolitischen</a:t>
            </a:r>
            <a:r>
              <a:rPr lang="en-US" sz="800" dirty="0">
                <a:solidFill>
                  <a:schemeClr val="tx1">
                    <a:alpha val="80000"/>
                  </a:schemeClr>
                </a:solidFill>
              </a:rPr>
              <a:t> </a:t>
            </a:r>
            <a:r>
              <a:rPr lang="en-US" sz="800" dirty="0" err="1">
                <a:solidFill>
                  <a:schemeClr val="tx1">
                    <a:alpha val="80000"/>
                  </a:schemeClr>
                </a:solidFill>
              </a:rPr>
              <a:t>Sachverhalte</a:t>
            </a:r>
            <a:r>
              <a:rPr lang="en-US" sz="800" dirty="0">
                <a:solidFill>
                  <a:schemeClr val="tx1">
                    <a:alpha val="80000"/>
                  </a:schemeClr>
                </a:solidFill>
              </a:rPr>
              <a:t> </a:t>
            </a:r>
            <a:r>
              <a:rPr lang="en-US" sz="800" dirty="0" err="1">
                <a:solidFill>
                  <a:schemeClr val="tx1">
                    <a:alpha val="80000"/>
                  </a:schemeClr>
                </a:solidFill>
              </a:rPr>
              <a:t>beschreiben</a:t>
            </a:r>
            <a:r>
              <a:rPr lang="en-US" sz="800" dirty="0">
                <a:solidFill>
                  <a:schemeClr val="tx1">
                    <a:alpha val="80000"/>
                  </a:schemeClr>
                </a:solidFill>
              </a:rPr>
              <a:t>!</a:t>
            </a:r>
          </a:p>
          <a:p>
            <a:pPr lvl="0" indent="-228600">
              <a:lnSpc>
                <a:spcPct val="90000"/>
              </a:lnSpc>
              <a:spcAft>
                <a:spcPts val="600"/>
              </a:spcAft>
              <a:buFont typeface="Arial" panose="020B0604020202020204" pitchFamily="34" charset="0"/>
              <a:buChar char="•"/>
            </a:pPr>
            <a:r>
              <a:rPr lang="en-US" sz="800" dirty="0">
                <a:solidFill>
                  <a:schemeClr val="tx1">
                    <a:alpha val="80000"/>
                  </a:schemeClr>
                </a:solidFill>
              </a:rPr>
              <a:t>3. </a:t>
            </a:r>
            <a:r>
              <a:rPr lang="en-US" sz="800" dirty="0" err="1">
                <a:solidFill>
                  <a:schemeClr val="tx1">
                    <a:alpha val="80000"/>
                  </a:schemeClr>
                </a:solidFill>
              </a:rPr>
              <a:t>Diskutieren</a:t>
            </a:r>
            <a:r>
              <a:rPr lang="en-US" sz="800" dirty="0">
                <a:solidFill>
                  <a:schemeClr val="tx1">
                    <a:alpha val="80000"/>
                  </a:schemeClr>
                </a:solidFill>
              </a:rPr>
              <a:t> Sie </a:t>
            </a:r>
            <a:r>
              <a:rPr lang="en-US" sz="800" dirty="0" err="1">
                <a:solidFill>
                  <a:schemeClr val="tx1">
                    <a:alpha val="80000"/>
                  </a:schemeClr>
                </a:solidFill>
              </a:rPr>
              <a:t>erstens</a:t>
            </a:r>
            <a:r>
              <a:rPr lang="en-US" sz="800" dirty="0">
                <a:solidFill>
                  <a:schemeClr val="tx1">
                    <a:alpha val="80000"/>
                  </a:schemeClr>
                </a:solidFill>
              </a:rPr>
              <a:t>, </a:t>
            </a:r>
            <a:r>
              <a:rPr lang="en-US" sz="800" dirty="0" err="1">
                <a:solidFill>
                  <a:schemeClr val="tx1">
                    <a:alpha val="80000"/>
                  </a:schemeClr>
                </a:solidFill>
              </a:rPr>
              <a:t>ob</a:t>
            </a:r>
            <a:r>
              <a:rPr lang="en-US" sz="800" dirty="0">
                <a:solidFill>
                  <a:schemeClr val="tx1">
                    <a:alpha val="80000"/>
                  </a:schemeClr>
                </a:solidFill>
              </a:rPr>
              <a:t> </a:t>
            </a:r>
            <a:r>
              <a:rPr lang="en-US" sz="800" dirty="0" err="1">
                <a:solidFill>
                  <a:schemeClr val="tx1">
                    <a:alpha val="80000"/>
                  </a:schemeClr>
                </a:solidFill>
              </a:rPr>
              <a:t>Bahrs</a:t>
            </a:r>
            <a:r>
              <a:rPr lang="en-US" sz="800" dirty="0">
                <a:solidFill>
                  <a:schemeClr val="tx1">
                    <a:alpha val="80000"/>
                  </a:schemeClr>
                </a:solidFill>
              </a:rPr>
              <a:t> </a:t>
            </a:r>
            <a:r>
              <a:rPr lang="en-US" sz="800" dirty="0" err="1">
                <a:solidFill>
                  <a:schemeClr val="tx1">
                    <a:alpha val="80000"/>
                  </a:schemeClr>
                </a:solidFill>
              </a:rPr>
              <a:t>Vorschläge</a:t>
            </a:r>
            <a:r>
              <a:rPr lang="en-US" sz="800" dirty="0">
                <a:solidFill>
                  <a:schemeClr val="tx1">
                    <a:alpha val="80000"/>
                  </a:schemeClr>
                </a:solidFill>
              </a:rPr>
              <a:t> </a:t>
            </a:r>
            <a:r>
              <a:rPr lang="en-US" sz="800" dirty="0" err="1">
                <a:solidFill>
                  <a:schemeClr val="tx1">
                    <a:alpha val="80000"/>
                  </a:schemeClr>
                </a:solidFill>
              </a:rPr>
              <a:t>aus</a:t>
            </a:r>
            <a:r>
              <a:rPr lang="en-US" sz="800" dirty="0">
                <a:solidFill>
                  <a:schemeClr val="tx1">
                    <a:alpha val="80000"/>
                  </a:schemeClr>
                </a:solidFill>
              </a:rPr>
              <a:t> </a:t>
            </a:r>
            <a:r>
              <a:rPr lang="en-US" sz="800" dirty="0" err="1">
                <a:solidFill>
                  <a:schemeClr val="tx1">
                    <a:alpha val="80000"/>
                  </a:schemeClr>
                </a:solidFill>
              </a:rPr>
              <a:t>Ihrer</a:t>
            </a:r>
            <a:r>
              <a:rPr lang="en-US" sz="800" dirty="0">
                <a:solidFill>
                  <a:schemeClr val="tx1">
                    <a:alpha val="80000"/>
                  </a:schemeClr>
                </a:solidFill>
              </a:rPr>
              <a:t> Sicht </a:t>
            </a:r>
            <a:r>
              <a:rPr lang="en-US" sz="800" dirty="0" err="1">
                <a:solidFill>
                  <a:schemeClr val="tx1">
                    <a:alpha val="80000"/>
                  </a:schemeClr>
                </a:solidFill>
              </a:rPr>
              <a:t>begründet</a:t>
            </a:r>
            <a:r>
              <a:rPr lang="en-US" sz="800" dirty="0">
                <a:solidFill>
                  <a:schemeClr val="tx1">
                    <a:alpha val="80000"/>
                  </a:schemeClr>
                </a:solidFill>
              </a:rPr>
              <a:t> </a:t>
            </a:r>
            <a:r>
              <a:rPr lang="en-US" sz="800" dirty="0" err="1">
                <a:solidFill>
                  <a:schemeClr val="tx1">
                    <a:alpha val="80000"/>
                  </a:schemeClr>
                </a:solidFill>
              </a:rPr>
              <a:t>waren</a:t>
            </a:r>
            <a:r>
              <a:rPr lang="en-US" sz="800" dirty="0">
                <a:solidFill>
                  <a:schemeClr val="tx1">
                    <a:alpha val="80000"/>
                  </a:schemeClr>
                </a:solidFill>
              </a:rPr>
              <a:t>, und </a:t>
            </a:r>
            <a:r>
              <a:rPr lang="en-US" sz="800" dirty="0" err="1">
                <a:solidFill>
                  <a:schemeClr val="tx1">
                    <a:alpha val="80000"/>
                  </a:schemeClr>
                </a:solidFill>
              </a:rPr>
              <a:t>zweitens</a:t>
            </a:r>
            <a:r>
              <a:rPr lang="en-US" sz="800" dirty="0">
                <a:solidFill>
                  <a:schemeClr val="tx1">
                    <a:alpha val="80000"/>
                  </a:schemeClr>
                </a:solidFill>
              </a:rPr>
              <a:t>, </a:t>
            </a:r>
            <a:r>
              <a:rPr lang="en-US" sz="800" dirty="0" err="1">
                <a:solidFill>
                  <a:schemeClr val="tx1">
                    <a:alpha val="80000"/>
                  </a:schemeClr>
                </a:solidFill>
              </a:rPr>
              <a:t>warum</a:t>
            </a:r>
            <a:r>
              <a:rPr lang="en-US" sz="800" dirty="0">
                <a:solidFill>
                  <a:schemeClr val="tx1">
                    <a:alpha val="80000"/>
                  </a:schemeClr>
                </a:solidFill>
              </a:rPr>
              <a:t>   </a:t>
            </a:r>
            <a:r>
              <a:rPr lang="en-US" sz="800" dirty="0" err="1">
                <a:solidFill>
                  <a:schemeClr val="tx1">
                    <a:alpha val="80000"/>
                  </a:schemeClr>
                </a:solidFill>
              </a:rPr>
              <a:t>diese</a:t>
            </a:r>
            <a:r>
              <a:rPr lang="en-US" sz="800" dirty="0">
                <a:solidFill>
                  <a:schemeClr val="tx1">
                    <a:alpha val="80000"/>
                  </a:schemeClr>
                </a:solidFill>
              </a:rPr>
              <a:t> </a:t>
            </a:r>
            <a:r>
              <a:rPr lang="en-US" sz="800" dirty="0" err="1">
                <a:solidFill>
                  <a:schemeClr val="tx1">
                    <a:alpha val="80000"/>
                  </a:schemeClr>
                </a:solidFill>
              </a:rPr>
              <a:t>Vorschläge</a:t>
            </a:r>
            <a:r>
              <a:rPr lang="en-US" sz="800" dirty="0">
                <a:solidFill>
                  <a:schemeClr val="tx1">
                    <a:alpha val="80000"/>
                  </a:schemeClr>
                </a:solidFill>
              </a:rPr>
              <a:t> </a:t>
            </a:r>
            <a:r>
              <a:rPr lang="en-US" sz="800" dirty="0" err="1">
                <a:solidFill>
                  <a:schemeClr val="tx1">
                    <a:alpha val="80000"/>
                  </a:schemeClr>
                </a:solidFill>
              </a:rPr>
              <a:t>nicht</a:t>
            </a:r>
            <a:r>
              <a:rPr lang="en-US" sz="800" dirty="0">
                <a:solidFill>
                  <a:schemeClr val="tx1">
                    <a:alpha val="80000"/>
                  </a:schemeClr>
                </a:solidFill>
              </a:rPr>
              <a:t> </a:t>
            </a:r>
            <a:r>
              <a:rPr lang="en-US" sz="800" dirty="0" err="1">
                <a:solidFill>
                  <a:schemeClr val="tx1">
                    <a:alpha val="80000"/>
                  </a:schemeClr>
                </a:solidFill>
              </a:rPr>
              <a:t>vor</a:t>
            </a:r>
            <a:r>
              <a:rPr lang="en-US" sz="800" dirty="0">
                <a:solidFill>
                  <a:schemeClr val="tx1">
                    <a:alpha val="80000"/>
                  </a:schemeClr>
                </a:solidFill>
              </a:rPr>
              <a:t> 1969 </a:t>
            </a:r>
            <a:r>
              <a:rPr lang="en-US" sz="800" dirty="0" err="1">
                <a:solidFill>
                  <a:schemeClr val="tx1">
                    <a:alpha val="80000"/>
                  </a:schemeClr>
                </a:solidFill>
              </a:rPr>
              <a:t>politisch</a:t>
            </a:r>
            <a:r>
              <a:rPr lang="en-US" sz="800" dirty="0">
                <a:solidFill>
                  <a:schemeClr val="tx1">
                    <a:alpha val="80000"/>
                  </a:schemeClr>
                </a:solidFill>
              </a:rPr>
              <a:t> </a:t>
            </a:r>
            <a:r>
              <a:rPr lang="en-US" sz="800" dirty="0" err="1">
                <a:solidFill>
                  <a:schemeClr val="tx1">
                    <a:alpha val="80000"/>
                  </a:schemeClr>
                </a:solidFill>
              </a:rPr>
              <a:t>umgesetzt</a:t>
            </a:r>
            <a:r>
              <a:rPr lang="en-US" sz="800" dirty="0">
                <a:solidFill>
                  <a:schemeClr val="tx1">
                    <a:alpha val="80000"/>
                  </a:schemeClr>
                </a:solidFill>
              </a:rPr>
              <a:t> </a:t>
            </a:r>
            <a:r>
              <a:rPr lang="en-US" sz="800" dirty="0" err="1">
                <a:solidFill>
                  <a:schemeClr val="tx1">
                    <a:alpha val="80000"/>
                  </a:schemeClr>
                </a:solidFill>
              </a:rPr>
              <a:t>werden</a:t>
            </a:r>
            <a:r>
              <a:rPr lang="en-US" sz="800" dirty="0">
                <a:solidFill>
                  <a:schemeClr val="tx1">
                    <a:alpha val="80000"/>
                  </a:schemeClr>
                </a:solidFill>
              </a:rPr>
              <a:t> </a:t>
            </a:r>
            <a:r>
              <a:rPr lang="en-US" sz="800" dirty="0" err="1">
                <a:solidFill>
                  <a:schemeClr val="tx1">
                    <a:alpha val="80000"/>
                  </a:schemeClr>
                </a:solidFill>
              </a:rPr>
              <a:t>konnten</a:t>
            </a:r>
            <a:r>
              <a:rPr lang="en-US" sz="800" dirty="0">
                <a:solidFill>
                  <a:schemeClr val="tx1">
                    <a:alpha val="80000"/>
                  </a:schemeClr>
                </a:solidFill>
              </a:rPr>
              <a:t>!</a:t>
            </a:r>
          </a:p>
          <a:p>
            <a:pPr indent="-228600">
              <a:lnSpc>
                <a:spcPct val="90000"/>
              </a:lnSpc>
              <a:spcAft>
                <a:spcPts val="600"/>
              </a:spcAft>
              <a:buFont typeface="Arial" panose="020B0604020202020204" pitchFamily="34" charset="0"/>
              <a:buChar char="•"/>
            </a:pPr>
            <a:endParaRPr lang="en-US" sz="800" dirty="0">
              <a:solidFill>
                <a:schemeClr val="tx1">
                  <a:alpha val="80000"/>
                </a:schemeClr>
              </a:solidFill>
            </a:endParaRP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9"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19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E98B33-6A5E-4F4B-8728-31A8FE1230AA}"/>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a:solidFill>
                  <a:srgbClr val="FFFFFF"/>
                </a:solidFill>
                <a:latin typeface="+mj-lt"/>
                <a:ea typeface="+mj-ea"/>
                <a:cs typeface="+mj-cs"/>
              </a:rPr>
              <a:t>Krisen am Ende der Ära Adenauer</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extfeld 2">
            <a:extLst>
              <a:ext uri="{FF2B5EF4-FFF2-40B4-BE49-F238E27FC236}">
                <a16:creationId xmlns:a16="http://schemas.microsoft.com/office/drawing/2014/main" id="{E08A7781-4004-7F42-A4E3-310E4A1A3E87}"/>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solidFill>
                  <a:schemeClr val="tx1">
                    <a:alpha val="80000"/>
                  </a:schemeClr>
                </a:solidFill>
              </a:rPr>
              <a:t>A) 1959 endete die zweite Amtszeit von Bundespräsident </a:t>
            </a:r>
            <a:r>
              <a:rPr lang="en-US" sz="1700" u="sng">
                <a:solidFill>
                  <a:schemeClr val="tx1">
                    <a:alpha val="80000"/>
                  </a:schemeClr>
                </a:solidFill>
                <a:hlinkClick r:id="rId2"/>
              </a:rPr>
              <a:t>Theodor Heuss</a:t>
            </a:r>
            <a:r>
              <a:rPr lang="en-US" sz="1700">
                <a:solidFill>
                  <a:schemeClr val="tx1">
                    <a:alpha val="80000"/>
                  </a:schemeClr>
                </a:solidFill>
              </a:rPr>
              <a:t>. Eine Wiederwahl schloss das </a:t>
            </a:r>
            <a:r>
              <a:rPr lang="en-US" sz="1700" u="sng">
                <a:solidFill>
                  <a:schemeClr val="tx1">
                    <a:alpha val="80000"/>
                  </a:schemeClr>
                </a:solidFill>
                <a:hlinkClick r:id="rId3"/>
              </a:rPr>
              <a:t>Grundgesetz</a:t>
            </a:r>
            <a:r>
              <a:rPr lang="en-US" sz="1700">
                <a:solidFill>
                  <a:schemeClr val="tx1">
                    <a:alpha val="80000"/>
                  </a:schemeClr>
                </a:solidFill>
              </a:rPr>
              <a:t> aus. Als Nachfolger präsentierte sich am 8. April 1959 in einer von Rundfunk und Fernsehen übertragenen Rede überraschend Bundeskanzler </a:t>
            </a:r>
            <a:r>
              <a:rPr lang="en-US" sz="1700" u="sng">
                <a:solidFill>
                  <a:schemeClr val="tx1">
                    <a:alpha val="80000"/>
                  </a:schemeClr>
                </a:solidFill>
                <a:hlinkClick r:id="rId4"/>
              </a:rPr>
              <a:t>Konrad Adenauer</a:t>
            </a:r>
            <a:r>
              <a:rPr lang="en-US" sz="1700">
                <a:solidFill>
                  <a:schemeClr val="tx1">
                    <a:alpha val="80000"/>
                  </a:schemeClr>
                </a:solidFill>
              </a:rPr>
              <a:t>. Er beabsichtigte, als Bundespräsident nicht bloß zu repräsentieren, sondern ähnlich wie der französische Präsident gestaltend in die Politik eingreifen zu können. Wenige Wochen später zog er seine Kandidatur jedoch zurück. Die Kritik daran, auch aus der eigenen Partei, markierte den </a:t>
            </a:r>
            <a:r>
              <a:rPr lang="en-US" sz="1700" b="1">
                <a:solidFill>
                  <a:schemeClr val="tx1">
                    <a:alpha val="80000"/>
                  </a:schemeClr>
                </a:solidFill>
              </a:rPr>
              <a:t>Anfang seines politischen Endes.</a:t>
            </a:r>
          </a:p>
          <a:p>
            <a:pPr indent="-228600">
              <a:lnSpc>
                <a:spcPct val="90000"/>
              </a:lnSpc>
              <a:spcAft>
                <a:spcPts val="600"/>
              </a:spcAft>
              <a:buFont typeface="Arial" panose="020B0604020202020204" pitchFamily="34" charset="0"/>
              <a:buChar char="•"/>
            </a:pPr>
            <a:r>
              <a:rPr lang="en-US" sz="1700">
                <a:solidFill>
                  <a:schemeClr val="tx1">
                    <a:alpha val="80000"/>
                  </a:schemeClr>
                </a:solidFill>
              </a:rPr>
              <a:t>B) Eine Art staatsgelenktes Fernsehen (= PROPAGANDASENDER = ZDF)  wollte Bundeskanzler Konrad Adenauer 1961 einführen, als Alternative zu den ARD-Programmen. Doch das Bundesverfassungsgericht verbot dieses Vorhaben.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61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3062723-6941-4ABE-8146-AC6FA530B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fik 15" descr="Ein Bild, das Person, Mann, Anzug, tragen enthält.&#10;&#10;Automatisch generierte Beschreibung">
            <a:extLst>
              <a:ext uri="{FF2B5EF4-FFF2-40B4-BE49-F238E27FC236}">
                <a16:creationId xmlns:a16="http://schemas.microsoft.com/office/drawing/2014/main" id="{69CD8581-B4B1-A342-A101-59DD9B17E55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76" r="1" b="1"/>
          <a:stretch/>
        </p:blipFill>
        <p:spPr>
          <a:xfrm>
            <a:off x="9195722" y="-7867"/>
            <a:ext cx="2926060" cy="4005072"/>
          </a:xfrm>
          <a:prstGeom prst="rect">
            <a:avLst/>
          </a:prstGeom>
        </p:spPr>
      </p:pic>
      <p:pic>
        <p:nvPicPr>
          <p:cNvPr id="13" name="Grafik 12" descr="Ein Bild, das Person, Mann, drinnen, Anzug enthält.&#10;&#10;Automatisch generierte Beschreibung">
            <a:extLst>
              <a:ext uri="{FF2B5EF4-FFF2-40B4-BE49-F238E27FC236}">
                <a16:creationId xmlns:a16="http://schemas.microsoft.com/office/drawing/2014/main" id="{73F650BA-6400-EA4A-99D1-7F74F02084D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 b="6484"/>
          <a:stretch/>
        </p:blipFill>
        <p:spPr>
          <a:xfrm>
            <a:off x="6178249" y="-7867"/>
            <a:ext cx="2935224" cy="4005067"/>
          </a:xfrm>
          <a:prstGeom prst="rect">
            <a:avLst/>
          </a:prstGeom>
        </p:spPr>
      </p:pic>
      <p:pic>
        <p:nvPicPr>
          <p:cNvPr id="4" name="Grafik 3" descr="Ein Bild, das Mann, Person, Anzug, Wand enthält.&#10;&#10;Automatisch generierte Beschreibung">
            <a:extLst>
              <a:ext uri="{FF2B5EF4-FFF2-40B4-BE49-F238E27FC236}">
                <a16:creationId xmlns:a16="http://schemas.microsoft.com/office/drawing/2014/main" id="{6A97007C-2EE4-EC45-82C4-ED63C8546C13}"/>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335" r="-3" b="8582"/>
          <a:stretch/>
        </p:blipFill>
        <p:spPr>
          <a:xfrm>
            <a:off x="94281" y="1699"/>
            <a:ext cx="2935224" cy="4005071"/>
          </a:xfrm>
          <a:prstGeom prst="rect">
            <a:avLst/>
          </a:prstGeom>
        </p:spPr>
      </p:pic>
      <p:pic>
        <p:nvPicPr>
          <p:cNvPr id="7" name="Grafik 6" descr="Ein Bild, das Person, Wand, Mann, drinnen enthält.&#10;&#10;Automatisch generierte Beschreibung">
            <a:extLst>
              <a:ext uri="{FF2B5EF4-FFF2-40B4-BE49-F238E27FC236}">
                <a16:creationId xmlns:a16="http://schemas.microsoft.com/office/drawing/2014/main" id="{5BC30220-D76A-0749-930F-9FC6F9D4D79D}"/>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r="4" b="10289"/>
          <a:stretch/>
        </p:blipFill>
        <p:spPr>
          <a:xfrm>
            <a:off x="3160776" y="-7867"/>
            <a:ext cx="2935224" cy="4005072"/>
          </a:xfrm>
          <a:prstGeom prst="rect">
            <a:avLst/>
          </a:prstGeom>
        </p:spPr>
      </p:pic>
      <p:sp>
        <p:nvSpPr>
          <p:cNvPr id="28" name="Rectangle 27">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112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0A159B25-FF05-4D43-9442-D0C4BFDA05A0}"/>
              </a:ext>
            </a:extLst>
          </p:cNvPr>
          <p:cNvSpPr txBox="1"/>
          <p:nvPr/>
        </p:nvSpPr>
        <p:spPr>
          <a:xfrm>
            <a:off x="4380266" y="4226772"/>
            <a:ext cx="7104188" cy="2081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200" b="1" u="sng" dirty="0" err="1"/>
              <a:t>Leitfragen</a:t>
            </a:r>
            <a:r>
              <a:rPr lang="en-US" sz="1200" b="1" u="sng" dirty="0"/>
              <a:t>:</a:t>
            </a:r>
          </a:p>
          <a:p>
            <a:pPr indent="-228600">
              <a:lnSpc>
                <a:spcPct val="90000"/>
              </a:lnSpc>
              <a:spcAft>
                <a:spcPts val="600"/>
              </a:spcAft>
              <a:buFont typeface="Arial" panose="020B0604020202020204" pitchFamily="34" charset="0"/>
              <a:buChar char="•"/>
            </a:pPr>
            <a:r>
              <a:rPr lang="en-US" sz="1200" b="1" dirty="0"/>
              <a:t>Wie </a:t>
            </a:r>
            <a:r>
              <a:rPr lang="en-US" sz="1200" b="1" dirty="0" err="1"/>
              <a:t>ist</a:t>
            </a:r>
            <a:r>
              <a:rPr lang="en-US" sz="1200" b="1" dirty="0"/>
              <a:t> die </a:t>
            </a:r>
            <a:r>
              <a:rPr lang="en-US" sz="1200" b="1" dirty="0" err="1"/>
              <a:t>Ausgangslage</a:t>
            </a:r>
            <a:r>
              <a:rPr lang="en-US" sz="1200" b="1" dirty="0"/>
              <a:t>?</a:t>
            </a:r>
          </a:p>
          <a:p>
            <a:pPr indent="-228600">
              <a:lnSpc>
                <a:spcPct val="90000"/>
              </a:lnSpc>
              <a:spcAft>
                <a:spcPts val="600"/>
              </a:spcAft>
              <a:buFont typeface="Arial" panose="020B0604020202020204" pitchFamily="34" charset="0"/>
              <a:buChar char="•"/>
            </a:pPr>
            <a:r>
              <a:rPr lang="en-US" sz="1200" dirty="0" err="1"/>
              <a:t>Stichworte</a:t>
            </a:r>
            <a:r>
              <a:rPr lang="en-US" sz="1200" dirty="0"/>
              <a:t>: </a:t>
            </a:r>
            <a:r>
              <a:rPr lang="en-US" sz="1200" dirty="0" err="1"/>
              <a:t>Doppelte</a:t>
            </a:r>
            <a:r>
              <a:rPr lang="en-US" sz="1200" dirty="0"/>
              <a:t> </a:t>
            </a:r>
            <a:r>
              <a:rPr lang="en-US" sz="1200" dirty="0" err="1"/>
              <a:t>Staatsgründung</a:t>
            </a:r>
            <a:r>
              <a:rPr lang="en-US" sz="1200" dirty="0"/>
              <a:t>, </a:t>
            </a:r>
            <a:r>
              <a:rPr lang="en-US" sz="1200" dirty="0" err="1"/>
              <a:t>Ära</a:t>
            </a:r>
            <a:r>
              <a:rPr lang="en-US" sz="1200" dirty="0"/>
              <a:t> Adenauer, </a:t>
            </a:r>
            <a:r>
              <a:rPr lang="en-US" sz="1200" dirty="0" err="1"/>
              <a:t>Westintegration</a:t>
            </a:r>
            <a:r>
              <a:rPr lang="en-US" sz="1200" dirty="0"/>
              <a:t>, “</a:t>
            </a:r>
            <a:r>
              <a:rPr lang="en-US" sz="1200" dirty="0" err="1"/>
              <a:t>Politik</a:t>
            </a:r>
            <a:r>
              <a:rPr lang="en-US" sz="1200" dirty="0"/>
              <a:t> der </a:t>
            </a:r>
            <a:r>
              <a:rPr lang="en-US" sz="1200" dirty="0" err="1"/>
              <a:t>Stärke</a:t>
            </a:r>
            <a:r>
              <a:rPr lang="en-US" sz="1200" dirty="0"/>
              <a:t>”/</a:t>
            </a:r>
            <a:r>
              <a:rPr lang="en-US" sz="1200" dirty="0" err="1"/>
              <a:t>Magnettheorie</a:t>
            </a:r>
            <a:r>
              <a:rPr lang="en-US" sz="1200" dirty="0"/>
              <a:t>, </a:t>
            </a:r>
            <a:r>
              <a:rPr lang="en-US" sz="1200" dirty="0" err="1"/>
              <a:t>soziale</a:t>
            </a:r>
            <a:r>
              <a:rPr lang="en-US" sz="1200" dirty="0"/>
              <a:t> </a:t>
            </a:r>
            <a:r>
              <a:rPr lang="en-US" sz="1200" dirty="0" err="1"/>
              <a:t>Marktwirtschaft</a:t>
            </a:r>
            <a:r>
              <a:rPr lang="en-US" sz="1200" dirty="0"/>
              <a:t>, Wirtschaftswunder etc.</a:t>
            </a:r>
          </a:p>
          <a:p>
            <a:pPr indent="-228600">
              <a:lnSpc>
                <a:spcPct val="90000"/>
              </a:lnSpc>
              <a:spcAft>
                <a:spcPts val="600"/>
              </a:spcAft>
              <a:buFont typeface="Arial" panose="020B0604020202020204" pitchFamily="34" charset="0"/>
              <a:buChar char="•"/>
            </a:pPr>
            <a:r>
              <a:rPr lang="en-US" sz="1200" dirty="0"/>
              <a:t>+ </a:t>
            </a:r>
            <a:r>
              <a:rPr lang="en-US" sz="1200" dirty="0" err="1"/>
              <a:t>Koreakrieg</a:t>
            </a:r>
            <a:r>
              <a:rPr lang="en-US" sz="1200" dirty="0"/>
              <a:t>, </a:t>
            </a:r>
            <a:r>
              <a:rPr lang="en-US" sz="1200" dirty="0" err="1"/>
              <a:t>Dekolonisierung</a:t>
            </a:r>
            <a:r>
              <a:rPr lang="en-US" sz="1200" dirty="0"/>
              <a:t> , </a:t>
            </a:r>
            <a:r>
              <a:rPr lang="en-US" sz="1200" dirty="0" err="1"/>
              <a:t>Vietnamkonflikt</a:t>
            </a:r>
            <a:r>
              <a:rPr lang="en-US" sz="1200" dirty="0"/>
              <a:t> etc. </a:t>
            </a:r>
          </a:p>
          <a:p>
            <a:pPr indent="-228600">
              <a:lnSpc>
                <a:spcPct val="90000"/>
              </a:lnSpc>
              <a:spcAft>
                <a:spcPts val="600"/>
              </a:spcAft>
              <a:buFont typeface="Arial" panose="020B0604020202020204" pitchFamily="34" charset="0"/>
              <a:buChar char="•"/>
            </a:pPr>
            <a:r>
              <a:rPr lang="en-US" sz="1200" dirty="0"/>
              <a:t>Was </a:t>
            </a:r>
            <a:r>
              <a:rPr lang="en-US" sz="1200" dirty="0" err="1"/>
              <a:t>ändert</a:t>
            </a:r>
            <a:r>
              <a:rPr lang="en-US" sz="1200" dirty="0"/>
              <a:t> </a:t>
            </a:r>
            <a:r>
              <a:rPr lang="en-US" sz="1200" dirty="0" err="1"/>
              <a:t>sich</a:t>
            </a:r>
            <a:r>
              <a:rPr lang="en-US" sz="1200" dirty="0"/>
              <a:t>?</a:t>
            </a:r>
          </a:p>
          <a:p>
            <a:pPr indent="-228600">
              <a:lnSpc>
                <a:spcPct val="90000"/>
              </a:lnSpc>
              <a:spcAft>
                <a:spcPts val="600"/>
              </a:spcAft>
              <a:buFont typeface="Arial" panose="020B0604020202020204" pitchFamily="34" charset="0"/>
              <a:buChar char="•"/>
            </a:pPr>
            <a:r>
              <a:rPr lang="en-US" sz="1200" dirty="0" err="1"/>
              <a:t>Politische</a:t>
            </a:r>
            <a:r>
              <a:rPr lang="en-US" sz="1200" dirty="0"/>
              <a:t> </a:t>
            </a:r>
            <a:r>
              <a:rPr lang="en-US" sz="1200" dirty="0" err="1"/>
              <a:t>Einstellungen</a:t>
            </a:r>
            <a:r>
              <a:rPr lang="en-US" sz="1200" dirty="0"/>
              <a:t>, </a:t>
            </a:r>
            <a:r>
              <a:rPr lang="en-US" sz="1200" dirty="0" err="1"/>
              <a:t>sozialer</a:t>
            </a:r>
            <a:r>
              <a:rPr lang="en-US" sz="1200" dirty="0"/>
              <a:t> </a:t>
            </a:r>
            <a:r>
              <a:rPr lang="en-US" sz="1200" dirty="0" err="1"/>
              <a:t>Wandel</a:t>
            </a:r>
            <a:r>
              <a:rPr lang="en-US" sz="1200" dirty="0"/>
              <a:t>, </a:t>
            </a:r>
            <a:r>
              <a:rPr lang="en-US" sz="1200" dirty="0" err="1"/>
              <a:t>Jugendprotest</a:t>
            </a:r>
            <a:r>
              <a:rPr lang="en-US" sz="1200" dirty="0"/>
              <a:t> (</a:t>
            </a:r>
            <a:r>
              <a:rPr lang="en-US" sz="1200" dirty="0" err="1"/>
              <a:t>Halbstarke</a:t>
            </a:r>
            <a:r>
              <a:rPr lang="en-US" sz="1200" dirty="0"/>
              <a:t>, Rock </a:t>
            </a:r>
            <a:r>
              <a:rPr lang="en-US" sz="1200" dirty="0" err="1"/>
              <a:t>n’Roll</a:t>
            </a:r>
            <a:r>
              <a:rPr lang="en-US" sz="1200" dirty="0"/>
              <a:t>), </a:t>
            </a:r>
          </a:p>
          <a:p>
            <a:pPr indent="-228600">
              <a:lnSpc>
                <a:spcPct val="90000"/>
              </a:lnSpc>
              <a:spcAft>
                <a:spcPts val="600"/>
              </a:spcAft>
              <a:buFont typeface="Arial" panose="020B0604020202020204" pitchFamily="34" charset="0"/>
              <a:buChar char="•"/>
            </a:pPr>
            <a:r>
              <a:rPr lang="en-US" sz="1200" dirty="0" err="1"/>
              <a:t>Warum</a:t>
            </a:r>
            <a:r>
              <a:rPr lang="en-US" sz="1200" dirty="0"/>
              <a:t> </a:t>
            </a:r>
            <a:r>
              <a:rPr lang="en-US" sz="1200" dirty="0" err="1"/>
              <a:t>gibt</a:t>
            </a:r>
            <a:r>
              <a:rPr lang="en-US" sz="1200" dirty="0"/>
              <a:t> es die </a:t>
            </a:r>
            <a:r>
              <a:rPr lang="en-US" sz="1200" dirty="0" err="1"/>
              <a:t>Veränderungen</a:t>
            </a:r>
            <a:r>
              <a:rPr lang="en-US" sz="1200" dirty="0"/>
              <a:t>? </a:t>
            </a:r>
          </a:p>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31324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30090-04A6-614B-9041-0CA783567602}"/>
              </a:ext>
            </a:extLst>
          </p:cNvPr>
          <p:cNvSpPr>
            <a:spLocks noGrp="1"/>
          </p:cNvSpPr>
          <p:nvPr>
            <p:ph type="title"/>
          </p:nvPr>
        </p:nvSpPr>
        <p:spPr/>
        <p:txBody>
          <a:bodyPr/>
          <a:lstStyle/>
          <a:p>
            <a:r>
              <a:rPr lang="de-DE" dirty="0"/>
              <a:t>Die Spiegel - Affäre</a:t>
            </a:r>
          </a:p>
        </p:txBody>
      </p:sp>
      <p:sp>
        <p:nvSpPr>
          <p:cNvPr id="3" name="Textfeld 2">
            <a:extLst>
              <a:ext uri="{FF2B5EF4-FFF2-40B4-BE49-F238E27FC236}">
                <a16:creationId xmlns:a16="http://schemas.microsoft.com/office/drawing/2014/main" id="{8395BE3F-33A9-6B40-A5DF-78B0CF58587A}"/>
              </a:ext>
            </a:extLst>
          </p:cNvPr>
          <p:cNvSpPr txBox="1"/>
          <p:nvPr/>
        </p:nvSpPr>
        <p:spPr>
          <a:xfrm>
            <a:off x="838200" y="1225689"/>
            <a:ext cx="10987087" cy="5632311"/>
          </a:xfrm>
          <a:prstGeom prst="rect">
            <a:avLst/>
          </a:prstGeom>
          <a:noFill/>
        </p:spPr>
        <p:txBody>
          <a:bodyPr wrap="square" rtlCol="0">
            <a:spAutoFit/>
          </a:bodyPr>
          <a:lstStyle/>
          <a:p>
            <a:r>
              <a:rPr lang="de-DE" dirty="0"/>
              <a:t>Am </a:t>
            </a:r>
            <a:r>
              <a:rPr lang="de-DE" b="1" dirty="0"/>
              <a:t>26. Oktober 1962 </a:t>
            </a:r>
            <a:r>
              <a:rPr lang="de-DE" dirty="0"/>
              <a:t>durchsucht die Polizei auf Anordnung der Bundesanwaltschaft in einer nächtlichen Aktion die Redaktionsräume des Nachrichtenmagazins "Der Spiegel" in Hamburg und Bonn. Mehrere leitende Redakteure werden wegen Verdacht auf Landesverrat festgenommen. Der Herausgeber </a:t>
            </a:r>
            <a:r>
              <a:rPr lang="de-DE" u="sng" dirty="0">
                <a:hlinkClick r:id="rId2"/>
              </a:rPr>
              <a:t>Rudolf Augstein</a:t>
            </a:r>
            <a:r>
              <a:rPr lang="de-DE" dirty="0"/>
              <a:t> stellt sich am darauffolgenden Tag selbst der Polizei. In Spanien wird der stellvertretende Chefredakteur und Militärexperte des Blattes, </a:t>
            </a:r>
            <a:r>
              <a:rPr lang="de-DE" u="sng" dirty="0">
                <a:hlinkClick r:id="rId3"/>
              </a:rPr>
              <a:t>Conrad Ahlers</a:t>
            </a:r>
            <a:r>
              <a:rPr lang="de-DE" dirty="0"/>
              <a:t>, an seinem Urlaubsort verhaftet. Anlass der Polizeiaktion ist ein Artikel über das NATO-Manöver "</a:t>
            </a:r>
            <a:r>
              <a:rPr lang="de-DE" dirty="0" err="1"/>
              <a:t>Fallex</a:t>
            </a:r>
            <a:r>
              <a:rPr lang="de-DE" dirty="0"/>
              <a:t> 62". In ihm berichtet der "Spiegel" über atomare Planungen der Bundeswehr.</a:t>
            </a:r>
          </a:p>
          <a:p>
            <a:r>
              <a:rPr lang="de-DE" dirty="0"/>
              <a:t>Bald konzentriert sich das Interesse vor allem auf die Begleitumstände der Aktion. Der Bundestag besteht auf restloser Aufklärung. Entgegen einer früheren Behauptung, mit der Sache "nichts, im buchstäblichen Sinne nichts" zu tun zu haben, muss Verteidigungsminister </a:t>
            </a:r>
            <a:r>
              <a:rPr lang="de-DE" u="sng" dirty="0">
                <a:hlinkClick r:id="rId4"/>
              </a:rPr>
              <a:t>Franz-Josef Strauß</a:t>
            </a:r>
            <a:r>
              <a:rPr lang="de-DE" dirty="0"/>
              <a:t> schließlich zugeben, persönlich für die Festnahme von Ahlers in Spanien gesorgt zu haben. Dieses Vorgehen "etwas außerhalb der Legalität" - so Bundesinnenminister (CSU)  </a:t>
            </a:r>
            <a:r>
              <a:rPr lang="de-DE" u="sng" dirty="0">
                <a:hlinkClick r:id="rId5"/>
              </a:rPr>
              <a:t>Hermann Höcherl</a:t>
            </a:r>
            <a:r>
              <a:rPr lang="de-DE" dirty="0"/>
              <a:t> - führt zu einer schweren Regierungskrise.</a:t>
            </a:r>
          </a:p>
          <a:p>
            <a:r>
              <a:rPr lang="de-DE" dirty="0"/>
              <a:t>In der Öffentlichkeit ist die Entrüstung über den </a:t>
            </a:r>
            <a:r>
              <a:rPr lang="de-DE" b="1" dirty="0"/>
              <a:t>massiven Eingriff in die Pressefreiheit </a:t>
            </a:r>
            <a:r>
              <a:rPr lang="de-DE" dirty="0"/>
              <a:t>groß. Journalisten, Studenten und Hochschullehrer, Künstler, Schriftsteller und Bürger sehen die freie Presse in Gefahr. Auf Kundgebungen wird mit der Parole „Augstein raus – Strauß rein“ der Rücktritt von Strauß gefordert. Als sich Bundeskanzler </a:t>
            </a:r>
            <a:r>
              <a:rPr lang="de-DE" u="sng" dirty="0">
                <a:hlinkClick r:id="rId6"/>
              </a:rPr>
              <a:t>Konrad Adenauer</a:t>
            </a:r>
            <a:r>
              <a:rPr lang="de-DE" dirty="0"/>
              <a:t> vor seinen Verteidigungsminister stellt, </a:t>
            </a:r>
            <a:r>
              <a:rPr lang="de-DE" b="1" dirty="0"/>
              <a:t>treten die fünf FDP-Minister seines Kabinetts am 19. November 1962 zurück</a:t>
            </a:r>
            <a:r>
              <a:rPr lang="de-DE" dirty="0"/>
              <a:t>. Nun verzichtet Strauß auf sein Ministeramt, um Adenauer die Neubildung seines Kabinetts zu ermöglichen. </a:t>
            </a:r>
            <a:r>
              <a:rPr lang="de-DE" b="1" dirty="0"/>
              <a:t>Die Spiegel-Affäre leistet einen wichtigen Beitrag zur weiteren Entwicklung einer </a:t>
            </a:r>
            <a:r>
              <a:rPr lang="de-DE" b="1" dirty="0">
                <a:highlight>
                  <a:srgbClr val="FFFF00"/>
                </a:highlight>
              </a:rPr>
              <a:t>kritischen Öffentlichkeit in der Bundesrepublik.</a:t>
            </a:r>
          </a:p>
          <a:p>
            <a:r>
              <a:rPr lang="de-DE" dirty="0"/>
              <a:t>Quelle: https://</a:t>
            </a:r>
            <a:r>
              <a:rPr lang="de-DE" dirty="0" err="1"/>
              <a:t>www.hdg.de</a:t>
            </a:r>
            <a:r>
              <a:rPr lang="de-DE" dirty="0"/>
              <a:t>/</a:t>
            </a:r>
            <a:r>
              <a:rPr lang="de-DE" dirty="0" err="1"/>
              <a:t>lemo</a:t>
            </a:r>
            <a:r>
              <a:rPr lang="de-DE" dirty="0"/>
              <a:t>/</a:t>
            </a:r>
            <a:r>
              <a:rPr lang="de-DE" dirty="0" err="1"/>
              <a:t>kapitel</a:t>
            </a:r>
            <a:r>
              <a:rPr lang="de-DE" dirty="0"/>
              <a:t>/geteiltes-deutschland-modernisierung/bundesrepublik-im-wandel/spiegel-</a:t>
            </a:r>
            <a:r>
              <a:rPr lang="de-DE" dirty="0" err="1"/>
              <a:t>affaere.html</a:t>
            </a:r>
            <a:endParaRPr lang="de-DE" dirty="0"/>
          </a:p>
        </p:txBody>
      </p:sp>
    </p:spTree>
    <p:extLst>
      <p:ext uri="{BB962C8B-B14F-4D97-AF65-F5344CB8AC3E}">
        <p14:creationId xmlns:p14="http://schemas.microsoft.com/office/powerpoint/2010/main" val="890099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Mann, Zeitung, orange enthält.&#10;&#10;Automatisch generierte Beschreibung">
            <a:extLst>
              <a:ext uri="{FF2B5EF4-FFF2-40B4-BE49-F238E27FC236}">
                <a16:creationId xmlns:a16="http://schemas.microsoft.com/office/drawing/2014/main" id="{1F63D80D-F775-8E4D-AD1C-6ACA7F4D5469}"/>
              </a:ext>
            </a:extLst>
          </p:cNvPr>
          <p:cNvPicPr>
            <a:picLocks noChangeAspect="1"/>
          </p:cNvPicPr>
          <p:nvPr/>
        </p:nvPicPr>
        <p:blipFill>
          <a:blip r:embed="rId2"/>
          <a:stretch>
            <a:fillRect/>
          </a:stretch>
        </p:blipFill>
        <p:spPr>
          <a:xfrm>
            <a:off x="0" y="0"/>
            <a:ext cx="2957513" cy="3856320"/>
          </a:xfrm>
          <a:prstGeom prst="rect">
            <a:avLst/>
          </a:prstGeom>
        </p:spPr>
      </p:pic>
      <p:pic>
        <p:nvPicPr>
          <p:cNvPr id="5" name="Grafik 4" descr="Ein Bild, das Text, Schild, draußen, Person enthält.&#10;&#10;Automatisch generierte Beschreibung">
            <a:extLst>
              <a:ext uri="{FF2B5EF4-FFF2-40B4-BE49-F238E27FC236}">
                <a16:creationId xmlns:a16="http://schemas.microsoft.com/office/drawing/2014/main" id="{243F6571-0CD2-8447-B34A-03743893D361}"/>
              </a:ext>
            </a:extLst>
          </p:cNvPr>
          <p:cNvPicPr>
            <a:picLocks noChangeAspect="1"/>
          </p:cNvPicPr>
          <p:nvPr/>
        </p:nvPicPr>
        <p:blipFill>
          <a:blip r:embed="rId3"/>
          <a:stretch>
            <a:fillRect/>
          </a:stretch>
        </p:blipFill>
        <p:spPr>
          <a:xfrm>
            <a:off x="7803808" y="157712"/>
            <a:ext cx="4023066" cy="2683912"/>
          </a:xfrm>
          <a:prstGeom prst="rect">
            <a:avLst/>
          </a:prstGeom>
        </p:spPr>
      </p:pic>
      <p:pic>
        <p:nvPicPr>
          <p:cNvPr id="7" name="Grafik 6" descr="Ein Bild, das Text, Person, draußen, Personen enthält.&#10;&#10;Automatisch generierte Beschreibung">
            <a:extLst>
              <a:ext uri="{FF2B5EF4-FFF2-40B4-BE49-F238E27FC236}">
                <a16:creationId xmlns:a16="http://schemas.microsoft.com/office/drawing/2014/main" id="{E9B81867-1A45-B44C-8EF3-AF292F704943}"/>
              </a:ext>
            </a:extLst>
          </p:cNvPr>
          <p:cNvPicPr>
            <a:picLocks noChangeAspect="1"/>
          </p:cNvPicPr>
          <p:nvPr/>
        </p:nvPicPr>
        <p:blipFill>
          <a:blip r:embed="rId4"/>
          <a:stretch>
            <a:fillRect/>
          </a:stretch>
        </p:blipFill>
        <p:spPr>
          <a:xfrm>
            <a:off x="7792569" y="3097421"/>
            <a:ext cx="4045544" cy="3117092"/>
          </a:xfrm>
          <a:prstGeom prst="rect">
            <a:avLst/>
          </a:prstGeom>
        </p:spPr>
      </p:pic>
      <p:pic>
        <p:nvPicPr>
          <p:cNvPr id="12" name="Grafik 11" descr="Ein Bild, das Text, draußen, Person, Schild enthält.&#10;&#10;Automatisch generierte Beschreibung">
            <a:extLst>
              <a:ext uri="{FF2B5EF4-FFF2-40B4-BE49-F238E27FC236}">
                <a16:creationId xmlns:a16="http://schemas.microsoft.com/office/drawing/2014/main" id="{C255348F-D5ED-9A4C-859D-02BE8191FB0F}"/>
              </a:ext>
            </a:extLst>
          </p:cNvPr>
          <p:cNvPicPr>
            <a:picLocks noChangeAspect="1"/>
          </p:cNvPicPr>
          <p:nvPr/>
        </p:nvPicPr>
        <p:blipFill>
          <a:blip r:embed="rId5"/>
          <a:stretch>
            <a:fillRect/>
          </a:stretch>
        </p:blipFill>
        <p:spPr>
          <a:xfrm>
            <a:off x="3218535" y="157712"/>
            <a:ext cx="4324251" cy="6313770"/>
          </a:xfrm>
          <a:prstGeom prst="rect">
            <a:avLst/>
          </a:prstGeom>
        </p:spPr>
      </p:pic>
    </p:spTree>
    <p:extLst>
      <p:ext uri="{BB962C8B-B14F-4D97-AF65-F5344CB8AC3E}">
        <p14:creationId xmlns:p14="http://schemas.microsoft.com/office/powerpoint/2010/main" val="69722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4776938-8501-444B-AF3E-4A03548EF141}"/>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a:t>Studentischer Protest – SDS </a:t>
            </a:r>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30EB8A7A-CFC3-D94F-B3FF-4EA789468BAA}"/>
              </a:ext>
            </a:extLst>
          </p:cNvPr>
          <p:cNvSpPr txBox="1"/>
          <p:nvPr/>
        </p:nvSpPr>
        <p:spPr>
          <a:xfrm>
            <a:off x="841246" y="2121408"/>
            <a:ext cx="4706113" cy="4008136"/>
          </a:xfrm>
          <a:prstGeom prst="rect">
            <a:avLst/>
          </a:prstGeom>
        </p:spPr>
        <p:txBody>
          <a:bodyPr vert="horz" lIns="91440" tIns="45720" rIns="91440" bIns="45720" rtlCol="0">
            <a:noAutofit/>
          </a:bodyPr>
          <a:lstStyle/>
          <a:p>
            <a:pPr indent="-228600">
              <a:lnSpc>
                <a:spcPct val="140000"/>
              </a:lnSpc>
              <a:spcAft>
                <a:spcPts val="600"/>
              </a:spcAft>
              <a:buFont typeface="Arial" panose="020B0604020202020204" pitchFamily="34" charset="0"/>
              <a:buChar char="•"/>
            </a:pPr>
            <a:r>
              <a:rPr lang="en-US" sz="1200" dirty="0"/>
              <a:t>Der </a:t>
            </a:r>
            <a:r>
              <a:rPr lang="en-US" sz="1200" b="1" dirty="0" err="1"/>
              <a:t>Sozialistische</a:t>
            </a:r>
            <a:r>
              <a:rPr lang="en-US" sz="1200" b="1" dirty="0"/>
              <a:t> Deutsche </a:t>
            </a:r>
            <a:r>
              <a:rPr lang="en-US" sz="1200" b="1" dirty="0" err="1"/>
              <a:t>Studentenbund</a:t>
            </a:r>
            <a:r>
              <a:rPr lang="en-US" sz="1200" dirty="0"/>
              <a:t> (</a:t>
            </a:r>
            <a:r>
              <a:rPr lang="en-US" sz="1200" b="1" dirty="0"/>
              <a:t>SDS</a:t>
            </a:r>
            <a:r>
              <a:rPr lang="en-US" sz="1200" dirty="0"/>
              <a:t>) war </a:t>
            </a:r>
            <a:r>
              <a:rPr lang="en-US" sz="1200" dirty="0" err="1"/>
              <a:t>ein</a:t>
            </a:r>
            <a:r>
              <a:rPr lang="en-US" sz="1200" dirty="0"/>
              <a:t> </a:t>
            </a:r>
            <a:r>
              <a:rPr lang="en-US" sz="1200" dirty="0">
                <a:hlinkClick r:id="rId2" tooltip="Politik"/>
              </a:rPr>
              <a:t>politischer</a:t>
            </a:r>
            <a:r>
              <a:rPr lang="en-US" sz="1200" dirty="0"/>
              <a:t> </a:t>
            </a:r>
            <a:r>
              <a:rPr lang="en-US" sz="1200" dirty="0">
                <a:hlinkClick r:id="rId3" tooltip="Studentenverband"/>
              </a:rPr>
              <a:t>Studentenverband</a:t>
            </a:r>
            <a:r>
              <a:rPr lang="en-US" sz="1200" dirty="0"/>
              <a:t> in </a:t>
            </a:r>
            <a:r>
              <a:rPr lang="en-US" sz="1200" dirty="0">
                <a:hlinkClick r:id="rId4" tooltip="Westdeutschland"/>
              </a:rPr>
              <a:t>Westdeutschland</a:t>
            </a:r>
            <a:r>
              <a:rPr lang="en-US" sz="1200" dirty="0"/>
              <a:t> und </a:t>
            </a:r>
            <a:r>
              <a:rPr lang="en-US" sz="1200" dirty="0">
                <a:hlinkClick r:id="rId5" tooltip="West-Berlin"/>
              </a:rPr>
              <a:t>West-Berlin</a:t>
            </a:r>
            <a:r>
              <a:rPr lang="en-US" sz="1200" dirty="0"/>
              <a:t>, der von 1946 bis 1970 </a:t>
            </a:r>
            <a:r>
              <a:rPr lang="en-US" sz="1200" dirty="0" err="1"/>
              <a:t>bestand</a:t>
            </a:r>
            <a:r>
              <a:rPr lang="en-US" sz="1200" dirty="0"/>
              <a:t>. Er war der </a:t>
            </a:r>
            <a:r>
              <a:rPr lang="en-US" sz="1200" dirty="0" err="1"/>
              <a:t>Hochschulverband</a:t>
            </a:r>
            <a:r>
              <a:rPr lang="en-US" sz="1200" dirty="0"/>
              <a:t> der </a:t>
            </a:r>
            <a:r>
              <a:rPr lang="en-US" sz="1200" dirty="0">
                <a:hlinkClick r:id="rId6" tooltip="Sozialdemokratische Partei Deutschlands"/>
              </a:rPr>
              <a:t>Sozialdemokratischen Partei Deutschlands</a:t>
            </a:r>
            <a:r>
              <a:rPr lang="en-US" sz="1200" dirty="0"/>
              <a:t> (SPD), bis </a:t>
            </a:r>
            <a:r>
              <a:rPr lang="en-US" sz="1200" dirty="0" err="1"/>
              <a:t>sich</a:t>
            </a:r>
            <a:r>
              <a:rPr lang="en-US" sz="1200" dirty="0"/>
              <a:t> </a:t>
            </a:r>
            <a:r>
              <a:rPr lang="en-US" sz="1200" dirty="0" err="1"/>
              <a:t>im</a:t>
            </a:r>
            <a:r>
              <a:rPr lang="en-US" sz="1200" dirty="0"/>
              <a:t> Mai 1960 der </a:t>
            </a:r>
            <a:r>
              <a:rPr lang="en-US" sz="1200" dirty="0">
                <a:hlinkClick r:id="rId7" tooltip="Sozialistischer Hochschulbund"/>
              </a:rPr>
              <a:t>Sozialdemokratische Hochschulbund</a:t>
            </a:r>
            <a:r>
              <a:rPr lang="en-US" sz="1200" dirty="0"/>
              <a:t> (SHB) von </a:t>
            </a:r>
            <a:r>
              <a:rPr lang="en-US" sz="1200" dirty="0" err="1"/>
              <a:t>ihm</a:t>
            </a:r>
            <a:r>
              <a:rPr lang="en-US" sz="1200" dirty="0"/>
              <a:t> </a:t>
            </a:r>
            <a:r>
              <a:rPr lang="en-US" sz="1200" dirty="0" err="1"/>
              <a:t>abspaltete</a:t>
            </a:r>
            <a:r>
              <a:rPr lang="en-US" sz="1200" dirty="0"/>
              <a:t>. </a:t>
            </a:r>
            <a:r>
              <a:rPr lang="en-US" sz="1200" dirty="0" err="1"/>
              <a:t>Im</a:t>
            </a:r>
            <a:r>
              <a:rPr lang="en-US" sz="1200" dirty="0"/>
              <a:t> November 1961 schloss die SPD-</a:t>
            </a:r>
            <a:r>
              <a:rPr lang="en-US" sz="1200" dirty="0" err="1"/>
              <a:t>Führung</a:t>
            </a:r>
            <a:r>
              <a:rPr lang="en-US" sz="1200" dirty="0"/>
              <a:t> den SDS </a:t>
            </a:r>
            <a:r>
              <a:rPr lang="en-US" sz="1200" dirty="0" err="1"/>
              <a:t>aus.</a:t>
            </a:r>
            <a:r>
              <a:rPr lang="en-US" sz="1200" dirty="0"/>
              <a:t> Dieser </a:t>
            </a:r>
            <a:r>
              <a:rPr lang="en-US" sz="1200" dirty="0" err="1"/>
              <a:t>bildete</a:t>
            </a:r>
            <a:r>
              <a:rPr lang="en-US" sz="1200" dirty="0"/>
              <a:t> von 1962 bis </a:t>
            </a:r>
            <a:r>
              <a:rPr lang="en-US" sz="1200" dirty="0" err="1"/>
              <a:t>zu</a:t>
            </a:r>
            <a:r>
              <a:rPr lang="en-US" sz="1200" dirty="0"/>
              <a:t> seiner </a:t>
            </a:r>
            <a:r>
              <a:rPr lang="en-US" sz="1200" dirty="0" err="1"/>
              <a:t>Selbstauflösung</a:t>
            </a:r>
            <a:r>
              <a:rPr lang="en-US" sz="1200" dirty="0"/>
              <a:t> am 21. </a:t>
            </a:r>
            <a:r>
              <a:rPr lang="en-US" sz="1200" dirty="0" err="1"/>
              <a:t>März</a:t>
            </a:r>
            <a:r>
              <a:rPr lang="en-US" sz="1200" dirty="0"/>
              <a:t> 1970 die </a:t>
            </a:r>
            <a:r>
              <a:rPr lang="en-US" sz="1200" dirty="0" err="1"/>
              <a:t>einzige</a:t>
            </a:r>
            <a:r>
              <a:rPr lang="en-US" sz="1200" dirty="0"/>
              <a:t> deutsche </a:t>
            </a:r>
            <a:r>
              <a:rPr lang="en-US" sz="1200" dirty="0" err="1"/>
              <a:t>parteiunabhängige</a:t>
            </a:r>
            <a:r>
              <a:rPr lang="en-US" sz="1200" dirty="0"/>
              <a:t> </a:t>
            </a:r>
            <a:r>
              <a:rPr lang="en-US" sz="1200" dirty="0" err="1"/>
              <a:t>sozialistische</a:t>
            </a:r>
            <a:r>
              <a:rPr lang="en-US" sz="1200" dirty="0"/>
              <a:t> </a:t>
            </a:r>
            <a:r>
              <a:rPr lang="en-US" sz="1200" dirty="0" err="1"/>
              <a:t>Hochschulorganisation</a:t>
            </a:r>
            <a:r>
              <a:rPr lang="en-US" sz="1200" dirty="0"/>
              <a:t>. Er verstand </a:t>
            </a:r>
            <a:r>
              <a:rPr lang="en-US" sz="1200" dirty="0" err="1"/>
              <a:t>sich</a:t>
            </a:r>
            <a:r>
              <a:rPr lang="en-US" sz="1200" dirty="0"/>
              <a:t> </a:t>
            </a:r>
            <a:r>
              <a:rPr lang="en-US" sz="1200" dirty="0" err="1"/>
              <a:t>als</a:t>
            </a:r>
            <a:r>
              <a:rPr lang="en-US" sz="1200" dirty="0"/>
              <a:t> Teil der </a:t>
            </a:r>
            <a:r>
              <a:rPr lang="en-US" sz="1200" dirty="0" err="1"/>
              <a:t>internationalen</a:t>
            </a:r>
            <a:r>
              <a:rPr lang="en-US" sz="1200" dirty="0"/>
              <a:t> </a:t>
            </a:r>
            <a:r>
              <a:rPr lang="en-US" sz="1200" dirty="0">
                <a:hlinkClick r:id="rId8" tooltip="Neue Linke"/>
              </a:rPr>
              <a:t>Neuen Linken</a:t>
            </a:r>
            <a:r>
              <a:rPr lang="en-US" sz="1200" dirty="0"/>
              <a:t>, </a:t>
            </a:r>
            <a:r>
              <a:rPr lang="en-US" sz="1200" dirty="0" err="1"/>
              <a:t>seit</a:t>
            </a:r>
            <a:r>
              <a:rPr lang="en-US" sz="1200" dirty="0"/>
              <a:t> 1966 </a:t>
            </a:r>
            <a:r>
              <a:rPr lang="en-US" sz="1200" dirty="0" err="1"/>
              <a:t>auch</a:t>
            </a:r>
            <a:r>
              <a:rPr lang="en-US" sz="1200" dirty="0"/>
              <a:t> </a:t>
            </a:r>
            <a:r>
              <a:rPr lang="en-US" sz="1200" dirty="0" err="1"/>
              <a:t>als</a:t>
            </a:r>
            <a:r>
              <a:rPr lang="en-US" sz="1200" dirty="0"/>
              <a:t> Teil der </a:t>
            </a:r>
            <a:r>
              <a:rPr lang="en-US" sz="1200" dirty="0" err="1"/>
              <a:t>westdeutschen</a:t>
            </a:r>
            <a:r>
              <a:rPr lang="en-US" sz="1200" dirty="0"/>
              <a:t> </a:t>
            </a:r>
            <a:r>
              <a:rPr lang="en-US" sz="1200" dirty="0">
                <a:highlight>
                  <a:srgbClr val="FFFF00"/>
                </a:highlight>
                <a:hlinkClick r:id="rId9" tooltip="Außerparlamentarische Opposition"/>
              </a:rPr>
              <a:t>Außerparlamentarischen Opposition</a:t>
            </a:r>
            <a:r>
              <a:rPr lang="en-US" sz="1200" dirty="0">
                <a:highlight>
                  <a:srgbClr val="FFFF00"/>
                </a:highlight>
              </a:rPr>
              <a:t> (APO), </a:t>
            </a:r>
            <a:r>
              <a:rPr lang="en-US" sz="1200" dirty="0"/>
              <a:t>und </a:t>
            </a:r>
            <a:r>
              <a:rPr lang="en-US" sz="1200" dirty="0" err="1"/>
              <a:t>vertrat</a:t>
            </a:r>
            <a:r>
              <a:rPr lang="en-US" sz="1200" dirty="0"/>
              <a:t> </a:t>
            </a:r>
            <a:r>
              <a:rPr lang="en-US" sz="1200" dirty="0" err="1"/>
              <a:t>einen</a:t>
            </a:r>
            <a:r>
              <a:rPr lang="en-US" sz="1200" dirty="0"/>
              <a:t> </a:t>
            </a:r>
            <a:r>
              <a:rPr lang="en-US" sz="1200" dirty="0">
                <a:hlinkClick r:id="rId10" tooltip="Antiautoritärer Sozialismus"/>
              </a:rPr>
              <a:t>antiautoritären Sozialismus</a:t>
            </a:r>
            <a:r>
              <a:rPr lang="en-US" sz="1200" dirty="0"/>
              <a:t>. Er </a:t>
            </a:r>
            <a:r>
              <a:rPr lang="en-US" sz="1200" dirty="0" err="1"/>
              <a:t>beeinflusste</a:t>
            </a:r>
            <a:r>
              <a:rPr lang="en-US" sz="1200" dirty="0"/>
              <a:t> </a:t>
            </a:r>
            <a:r>
              <a:rPr lang="en-US" sz="1200" dirty="0" err="1"/>
              <a:t>wesentlich</a:t>
            </a:r>
            <a:r>
              <a:rPr lang="en-US" sz="1200" dirty="0"/>
              <a:t> die </a:t>
            </a:r>
            <a:r>
              <a:rPr lang="en-US" sz="1200" dirty="0">
                <a:hlinkClick r:id="rId11" tooltip="Westdeutsche Studentenbewegung der 1960er Jahre"/>
              </a:rPr>
              <a:t>westdeutsche Studentenbewegung der 1960er Jahre</a:t>
            </a:r>
            <a:r>
              <a:rPr lang="en-US" sz="1200" dirty="0"/>
              <a:t>. </a:t>
            </a:r>
            <a:r>
              <a:rPr lang="en-US" sz="1200" dirty="0" err="1"/>
              <a:t>Diese</a:t>
            </a:r>
            <a:r>
              <a:rPr lang="en-US" sz="1200" dirty="0"/>
              <a:t> </a:t>
            </a:r>
            <a:r>
              <a:rPr lang="en-US" sz="1200" dirty="0" err="1"/>
              <a:t>zerfiel</a:t>
            </a:r>
            <a:r>
              <a:rPr lang="en-US" sz="1200" dirty="0"/>
              <a:t> </a:t>
            </a:r>
            <a:r>
              <a:rPr lang="en-US" sz="1200" dirty="0" err="1"/>
              <a:t>besonders</a:t>
            </a:r>
            <a:r>
              <a:rPr lang="en-US" sz="1200" dirty="0"/>
              <a:t> </a:t>
            </a:r>
            <a:r>
              <a:rPr lang="en-US" sz="1200" dirty="0" err="1"/>
              <a:t>seit</a:t>
            </a:r>
            <a:r>
              <a:rPr lang="en-US" sz="1200" dirty="0"/>
              <a:t> dem Attentat auf den </a:t>
            </a:r>
            <a:r>
              <a:rPr lang="en-US" sz="1200" dirty="0" err="1"/>
              <a:t>Studentenführer</a:t>
            </a:r>
            <a:r>
              <a:rPr lang="en-US" sz="1200" dirty="0"/>
              <a:t> </a:t>
            </a:r>
            <a:r>
              <a:rPr lang="en-US" sz="1200" dirty="0">
                <a:hlinkClick r:id="rId12" tooltip="Rudi Dutschke"/>
              </a:rPr>
              <a:t>Rudi Dutschke</a:t>
            </a:r>
            <a:r>
              <a:rPr lang="en-US" sz="1200" dirty="0"/>
              <a:t> (11. April 1968) in </a:t>
            </a:r>
            <a:r>
              <a:rPr lang="en-US" sz="1200" dirty="0" err="1"/>
              <a:t>verschiedene</a:t>
            </a:r>
            <a:r>
              <a:rPr lang="en-US" sz="1200" dirty="0"/>
              <a:t>, </a:t>
            </a:r>
            <a:r>
              <a:rPr lang="en-US" sz="1200" dirty="0" err="1"/>
              <a:t>untereinander</a:t>
            </a:r>
            <a:r>
              <a:rPr lang="en-US" sz="1200" dirty="0"/>
              <a:t> </a:t>
            </a:r>
            <a:r>
              <a:rPr lang="en-US" sz="1200" dirty="0" err="1"/>
              <a:t>verfeindete</a:t>
            </a:r>
            <a:r>
              <a:rPr lang="en-US" sz="1200" dirty="0"/>
              <a:t> </a:t>
            </a:r>
            <a:r>
              <a:rPr lang="en-US" sz="1200" dirty="0">
                <a:hlinkClick r:id="rId13" tooltip="K-Gruppe"/>
              </a:rPr>
              <a:t>K-Gruppen</a:t>
            </a:r>
            <a:r>
              <a:rPr lang="en-US" sz="1200" dirty="0"/>
              <a:t>, </a:t>
            </a:r>
            <a:r>
              <a:rPr lang="en-US" sz="1200" dirty="0">
                <a:hlinkClick r:id="rId14" tooltip="Linkssozialismus"/>
              </a:rPr>
              <a:t>linkssozialistische</a:t>
            </a:r>
            <a:r>
              <a:rPr lang="en-US" sz="1200" dirty="0"/>
              <a:t> </a:t>
            </a:r>
            <a:r>
              <a:rPr lang="en-US" sz="1200" dirty="0" err="1"/>
              <a:t>sowie</a:t>
            </a:r>
            <a:r>
              <a:rPr lang="en-US" sz="1200" dirty="0"/>
              <a:t> </a:t>
            </a:r>
            <a:r>
              <a:rPr lang="en-US" sz="1200" dirty="0" err="1"/>
              <a:t>einige</a:t>
            </a:r>
            <a:r>
              <a:rPr lang="en-US" sz="1200" dirty="0"/>
              <a:t> </a:t>
            </a:r>
            <a:r>
              <a:rPr lang="en-US" sz="1200" dirty="0">
                <a:hlinkClick r:id="rId15" tooltip="Terrorismus"/>
              </a:rPr>
              <a:t>terroristische</a:t>
            </a:r>
            <a:r>
              <a:rPr lang="en-US" sz="1200" dirty="0"/>
              <a:t> Gruppen.</a:t>
            </a:r>
          </a:p>
        </p:txBody>
      </p:sp>
      <p:pic>
        <p:nvPicPr>
          <p:cNvPr id="3074" name="Picture 2">
            <a:extLst>
              <a:ext uri="{FF2B5EF4-FFF2-40B4-BE49-F238E27FC236}">
                <a16:creationId xmlns:a16="http://schemas.microsoft.com/office/drawing/2014/main" id="{CD7B5CCD-B0CC-8943-97F9-60B362648C1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518" r="1439"/>
          <a:stretch/>
        </p:blipFill>
        <p:spPr bwMode="auto">
          <a:xfrm>
            <a:off x="6242304" y="800050"/>
            <a:ext cx="5393055" cy="4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4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9AD007-D119-DF4E-915D-40F15CD243B8}"/>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400"/>
              <a:t>Der 2. Juni 1967 – ein Katalysator für den Protest</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feld 3">
            <a:extLst>
              <a:ext uri="{FF2B5EF4-FFF2-40B4-BE49-F238E27FC236}">
                <a16:creationId xmlns:a16="http://schemas.microsoft.com/office/drawing/2014/main" id="{EF04C2FE-6AA9-3942-838B-AB6F4416C961}"/>
              </a:ext>
            </a:extLst>
          </p:cNvPr>
          <p:cNvSpPr txBox="1"/>
          <p:nvPr/>
        </p:nvSpPr>
        <p:spPr>
          <a:xfrm>
            <a:off x="841246" y="2148613"/>
            <a:ext cx="3657601" cy="411539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200" dirty="0"/>
              <a:t>2. </a:t>
            </a:r>
            <a:r>
              <a:rPr lang="en-US" sz="1200" dirty="0" err="1"/>
              <a:t>Juni</a:t>
            </a:r>
            <a:r>
              <a:rPr lang="en-US" sz="1200" dirty="0"/>
              <a:t> 1967: </a:t>
            </a:r>
            <a:r>
              <a:rPr lang="en-US" sz="1200" dirty="0" err="1"/>
              <a:t>Todesschuss</a:t>
            </a:r>
            <a:r>
              <a:rPr lang="en-US" sz="1200" dirty="0"/>
              <a:t> </a:t>
            </a:r>
            <a:r>
              <a:rPr lang="en-US" sz="1200" dirty="0" err="1"/>
              <a:t>mit</a:t>
            </a:r>
            <a:r>
              <a:rPr lang="en-US" sz="1200" dirty="0"/>
              <a:t> </a:t>
            </a:r>
            <a:r>
              <a:rPr lang="en-US" sz="1200" dirty="0" err="1"/>
              <a:t>Folgen</a:t>
            </a:r>
            <a:r>
              <a:rPr lang="en-US" sz="1200" dirty="0"/>
              <a:t>. </a:t>
            </a:r>
            <a:br>
              <a:rPr lang="en-US" sz="1200" dirty="0"/>
            </a:br>
            <a:r>
              <a:rPr lang="en-US" sz="1200" dirty="0"/>
              <a:t>Die </a:t>
            </a:r>
            <a:r>
              <a:rPr lang="en-US" sz="1200" dirty="0" err="1"/>
              <a:t>vom</a:t>
            </a:r>
            <a:r>
              <a:rPr lang="en-US" sz="1200" dirty="0"/>
              <a:t> </a:t>
            </a:r>
            <a:r>
              <a:rPr lang="en-US" sz="1200" dirty="0" err="1"/>
              <a:t>Sozialistischen</a:t>
            </a:r>
            <a:r>
              <a:rPr lang="en-US" sz="1200" dirty="0"/>
              <a:t> </a:t>
            </a:r>
            <a:r>
              <a:rPr lang="en-US" sz="1200" dirty="0" err="1"/>
              <a:t>Deutschen</a:t>
            </a:r>
            <a:r>
              <a:rPr lang="en-US" sz="1200" dirty="0"/>
              <a:t> </a:t>
            </a:r>
            <a:r>
              <a:rPr lang="en-US" sz="1200" dirty="0" err="1"/>
              <a:t>Studentenbund</a:t>
            </a:r>
            <a:r>
              <a:rPr lang="en-US" sz="1200" dirty="0"/>
              <a:t> (SDS) </a:t>
            </a:r>
            <a:r>
              <a:rPr lang="en-US" sz="1200" dirty="0" err="1"/>
              <a:t>organisierte</a:t>
            </a:r>
            <a:r>
              <a:rPr lang="en-US" sz="1200" dirty="0"/>
              <a:t> Demonstration </a:t>
            </a:r>
            <a:r>
              <a:rPr lang="en-US" sz="1200" dirty="0" err="1"/>
              <a:t>protestiert</a:t>
            </a:r>
            <a:r>
              <a:rPr lang="en-US" sz="1200" dirty="0"/>
              <a:t> </a:t>
            </a:r>
            <a:r>
              <a:rPr lang="en-US" sz="1200" dirty="0" err="1"/>
              <a:t>gegen</a:t>
            </a:r>
            <a:r>
              <a:rPr lang="en-US" sz="1200" dirty="0"/>
              <a:t> den </a:t>
            </a:r>
            <a:r>
              <a:rPr lang="en-US" sz="1200" dirty="0" err="1"/>
              <a:t>Staatsbesuch</a:t>
            </a:r>
            <a:r>
              <a:rPr lang="en-US" sz="1200" dirty="0"/>
              <a:t> des </a:t>
            </a:r>
            <a:r>
              <a:rPr lang="en-US" sz="1200" dirty="0" err="1"/>
              <a:t>Schah</a:t>
            </a:r>
            <a:r>
              <a:rPr lang="en-US" sz="1200" dirty="0"/>
              <a:t> von </a:t>
            </a:r>
            <a:r>
              <a:rPr lang="en-US" sz="1200" dirty="0" err="1"/>
              <a:t>Persien</a:t>
            </a:r>
            <a:r>
              <a:rPr lang="en-US" sz="1200" dirty="0"/>
              <a:t>. Die Lage </a:t>
            </a:r>
            <a:r>
              <a:rPr lang="en-US" sz="1200" dirty="0" err="1"/>
              <a:t>eskaliert</a:t>
            </a:r>
            <a:r>
              <a:rPr lang="en-US" sz="1200" dirty="0"/>
              <a:t>, </a:t>
            </a:r>
            <a:r>
              <a:rPr lang="en-US" sz="1200" dirty="0" err="1"/>
              <a:t>als</a:t>
            </a:r>
            <a:r>
              <a:rPr lang="en-US" sz="1200" dirty="0"/>
              <a:t> </a:t>
            </a:r>
            <a:r>
              <a:rPr lang="en-US" sz="1200" dirty="0" err="1"/>
              <a:t>schahtreue</a:t>
            </a:r>
            <a:r>
              <a:rPr lang="en-US" sz="1200" dirty="0"/>
              <a:t> so </a:t>
            </a:r>
            <a:r>
              <a:rPr lang="en-US" sz="1200" dirty="0" err="1"/>
              <a:t>genannte</a:t>
            </a:r>
            <a:r>
              <a:rPr lang="en-US" sz="1200" dirty="0"/>
              <a:t> </a:t>
            </a:r>
            <a:r>
              <a:rPr lang="en-US" sz="1200" dirty="0" err="1"/>
              <a:t>Jubelperser</a:t>
            </a:r>
            <a:r>
              <a:rPr lang="en-US" sz="1200" dirty="0"/>
              <a:t> auf die </a:t>
            </a:r>
            <a:r>
              <a:rPr lang="en-US" sz="1200" dirty="0" err="1"/>
              <a:t>Demonstranten</a:t>
            </a:r>
            <a:r>
              <a:rPr lang="en-US" sz="1200" dirty="0"/>
              <a:t> </a:t>
            </a:r>
            <a:r>
              <a:rPr lang="en-US" sz="1200" dirty="0" err="1"/>
              <a:t>einzuprügeln</a:t>
            </a:r>
            <a:r>
              <a:rPr lang="en-US" sz="1200" dirty="0"/>
              <a:t> </a:t>
            </a:r>
            <a:r>
              <a:rPr lang="en-US" sz="1200" dirty="0" err="1"/>
              <a:t>beginnen</a:t>
            </a:r>
            <a:r>
              <a:rPr lang="en-US" sz="1200" dirty="0"/>
              <a:t>, </a:t>
            </a:r>
            <a:r>
              <a:rPr lang="en-US" sz="1200" dirty="0" err="1"/>
              <a:t>ohne</a:t>
            </a:r>
            <a:r>
              <a:rPr lang="en-US" sz="1200" dirty="0"/>
              <a:t> </a:t>
            </a:r>
            <a:r>
              <a:rPr lang="en-US" sz="1200" dirty="0" err="1"/>
              <a:t>dass</a:t>
            </a:r>
            <a:r>
              <a:rPr lang="en-US" sz="1200" dirty="0"/>
              <a:t> </a:t>
            </a:r>
            <a:r>
              <a:rPr lang="en-US" sz="1200" dirty="0" err="1"/>
              <a:t>sie</a:t>
            </a:r>
            <a:r>
              <a:rPr lang="en-US" sz="1200" dirty="0"/>
              <a:t> </a:t>
            </a:r>
            <a:r>
              <a:rPr lang="en-US" sz="1200" dirty="0" err="1"/>
              <a:t>Polizei</a:t>
            </a:r>
            <a:r>
              <a:rPr lang="en-US" sz="1200" dirty="0"/>
              <a:t> </a:t>
            </a:r>
            <a:r>
              <a:rPr lang="en-US" sz="1200" dirty="0" err="1"/>
              <a:t>sie</a:t>
            </a:r>
            <a:r>
              <a:rPr lang="en-US" sz="1200" dirty="0"/>
              <a:t> </a:t>
            </a:r>
            <a:r>
              <a:rPr lang="en-US" sz="1200" dirty="0" err="1"/>
              <a:t>daran</a:t>
            </a:r>
            <a:r>
              <a:rPr lang="en-US" sz="1200" dirty="0"/>
              <a:t> </a:t>
            </a:r>
            <a:r>
              <a:rPr lang="en-US" sz="1200" dirty="0" err="1"/>
              <a:t>hindert</a:t>
            </a:r>
            <a:r>
              <a:rPr lang="en-US" sz="1200" dirty="0"/>
              <a:t>. </a:t>
            </a:r>
            <a:r>
              <a:rPr lang="en-US" sz="1200" dirty="0" err="1"/>
              <a:t>Im</a:t>
            </a:r>
            <a:r>
              <a:rPr lang="en-US" sz="1200" dirty="0"/>
              <a:t> </a:t>
            </a:r>
            <a:r>
              <a:rPr lang="en-US" sz="1200" dirty="0" err="1"/>
              <a:t>Gegenteil</a:t>
            </a:r>
            <a:r>
              <a:rPr lang="en-US" sz="1200" dirty="0"/>
              <a:t>: Die </a:t>
            </a:r>
            <a:r>
              <a:rPr lang="en-US" sz="1200" dirty="0" err="1"/>
              <a:t>Beamten</a:t>
            </a:r>
            <a:r>
              <a:rPr lang="en-US" sz="1200" dirty="0"/>
              <a:t> </a:t>
            </a:r>
            <a:r>
              <a:rPr lang="en-US" sz="1200" dirty="0" err="1"/>
              <a:t>lösen</a:t>
            </a:r>
            <a:r>
              <a:rPr lang="en-US" sz="1200" dirty="0"/>
              <a:t> die Demonstration </a:t>
            </a:r>
            <a:r>
              <a:rPr lang="en-US" sz="1200" dirty="0" err="1"/>
              <a:t>nach</a:t>
            </a:r>
            <a:r>
              <a:rPr lang="en-US" sz="1200" dirty="0"/>
              <a:t> Abzug der </a:t>
            </a:r>
            <a:r>
              <a:rPr lang="en-US" sz="1200" dirty="0" err="1"/>
              <a:t>Schahanhänger</a:t>
            </a:r>
            <a:r>
              <a:rPr lang="en-US" sz="1200" dirty="0"/>
              <a:t> </a:t>
            </a:r>
            <a:r>
              <a:rPr lang="en-US" sz="1200" dirty="0" err="1"/>
              <a:t>äusserst</a:t>
            </a:r>
            <a:r>
              <a:rPr lang="en-US" sz="1200" dirty="0"/>
              <a:t> </a:t>
            </a:r>
            <a:r>
              <a:rPr lang="en-US" sz="1200" dirty="0" err="1"/>
              <a:t>gewaltsam</a:t>
            </a:r>
            <a:r>
              <a:rPr lang="en-US" sz="1200" dirty="0"/>
              <a:t> auf. </a:t>
            </a:r>
            <a:br>
              <a:rPr lang="en-US" sz="1200" dirty="0"/>
            </a:br>
            <a:r>
              <a:rPr lang="en-US" sz="1200" dirty="0"/>
              <a:t>Bei der </a:t>
            </a:r>
            <a:r>
              <a:rPr lang="en-US" sz="1200" dirty="0" err="1"/>
              <a:t>darauf</a:t>
            </a:r>
            <a:r>
              <a:rPr lang="en-US" sz="1200" dirty="0"/>
              <a:t> </a:t>
            </a:r>
            <a:r>
              <a:rPr lang="en-US" sz="1200" dirty="0" err="1"/>
              <a:t>einsetzenden</a:t>
            </a:r>
            <a:r>
              <a:rPr lang="en-US" sz="1200" dirty="0"/>
              <a:t> </a:t>
            </a:r>
            <a:r>
              <a:rPr lang="en-US" sz="1200" dirty="0" err="1"/>
              <a:t>Verfolgung</a:t>
            </a:r>
            <a:r>
              <a:rPr lang="en-US" sz="1200" dirty="0"/>
              <a:t> der </a:t>
            </a:r>
            <a:r>
              <a:rPr lang="en-US" sz="1200" dirty="0" err="1"/>
              <a:t>versprengten</a:t>
            </a:r>
            <a:r>
              <a:rPr lang="en-US" sz="1200" dirty="0"/>
              <a:t> </a:t>
            </a:r>
            <a:r>
              <a:rPr lang="en-US" sz="1200" dirty="0" err="1"/>
              <a:t>Demonstranten</a:t>
            </a:r>
            <a:r>
              <a:rPr lang="en-US" sz="1200" dirty="0"/>
              <a:t> </a:t>
            </a:r>
            <a:r>
              <a:rPr lang="en-US" sz="1200" dirty="0" err="1"/>
              <a:t>wird</a:t>
            </a:r>
            <a:r>
              <a:rPr lang="en-US" sz="1200" dirty="0"/>
              <a:t> der 26-jährige Student Benno </a:t>
            </a:r>
            <a:r>
              <a:rPr lang="en-US" sz="1200" dirty="0" err="1"/>
              <a:t>Ohnesorg</a:t>
            </a:r>
            <a:r>
              <a:rPr lang="en-US" sz="1200" dirty="0"/>
              <a:t> von </a:t>
            </a:r>
            <a:r>
              <a:rPr lang="en-US" sz="1200" dirty="0" err="1"/>
              <a:t>Kriminalobermeister</a:t>
            </a:r>
            <a:r>
              <a:rPr lang="en-US" sz="1200" dirty="0"/>
              <a:t> Karl-Heinz </a:t>
            </a:r>
            <a:r>
              <a:rPr lang="en-US" sz="1200" dirty="0" err="1"/>
              <a:t>Kurras</a:t>
            </a:r>
            <a:r>
              <a:rPr lang="en-US" sz="1200" dirty="0"/>
              <a:t> </a:t>
            </a:r>
            <a:r>
              <a:rPr lang="en-US" sz="1200" b="1" u="sng" dirty="0" err="1"/>
              <a:t>unter</a:t>
            </a:r>
            <a:r>
              <a:rPr lang="en-US" sz="1200" b="1" u="sng" dirty="0"/>
              <a:t> </a:t>
            </a:r>
            <a:r>
              <a:rPr lang="en-US" sz="1200" b="1" u="sng" dirty="0" err="1"/>
              <a:t>ungeklärten</a:t>
            </a:r>
            <a:r>
              <a:rPr lang="en-US" sz="1200" b="1" u="sng" dirty="0"/>
              <a:t> </a:t>
            </a:r>
            <a:r>
              <a:rPr lang="en-US" sz="1200" b="1" u="sng" dirty="0" err="1"/>
              <a:t>Umständen</a:t>
            </a:r>
            <a:r>
              <a:rPr lang="en-US" sz="1200" b="1" u="sng" dirty="0"/>
              <a:t> </a:t>
            </a:r>
            <a:r>
              <a:rPr lang="en-US" sz="1200" dirty="0" err="1"/>
              <a:t>erschossen</a:t>
            </a:r>
            <a:r>
              <a:rPr lang="en-US" sz="1200" dirty="0"/>
              <a:t>. </a:t>
            </a:r>
            <a:r>
              <a:rPr lang="en-US" sz="1200" dirty="0" err="1"/>
              <a:t>Vor</a:t>
            </a:r>
            <a:r>
              <a:rPr lang="en-US" sz="1200" dirty="0"/>
              <a:t> </a:t>
            </a:r>
            <a:r>
              <a:rPr lang="en-US" sz="1200" dirty="0" err="1"/>
              <a:t>Gericht</a:t>
            </a:r>
            <a:r>
              <a:rPr lang="en-US" sz="1200" dirty="0"/>
              <a:t> </a:t>
            </a:r>
            <a:r>
              <a:rPr lang="en-US" sz="1200" dirty="0" err="1"/>
              <a:t>beteuert</a:t>
            </a:r>
            <a:r>
              <a:rPr lang="en-US" sz="1200" dirty="0"/>
              <a:t> </a:t>
            </a:r>
            <a:r>
              <a:rPr lang="en-US" sz="1200" dirty="0" err="1"/>
              <a:t>Kurras</a:t>
            </a:r>
            <a:r>
              <a:rPr lang="en-US" sz="1200" dirty="0"/>
              <a:t> </a:t>
            </a:r>
            <a:r>
              <a:rPr lang="en-US" sz="1200" dirty="0" err="1"/>
              <a:t>später</a:t>
            </a:r>
            <a:r>
              <a:rPr lang="en-US" sz="1200" dirty="0"/>
              <a:t>, der Schuss sei </a:t>
            </a:r>
            <a:r>
              <a:rPr lang="en-US" sz="1200" dirty="0" err="1"/>
              <a:t>ihm</a:t>
            </a:r>
            <a:r>
              <a:rPr lang="en-US" sz="1200" dirty="0"/>
              <a:t> </a:t>
            </a:r>
            <a:r>
              <a:rPr lang="en-US" sz="1200" dirty="0" err="1"/>
              <a:t>versehentlich</a:t>
            </a:r>
            <a:r>
              <a:rPr lang="en-US" sz="1200" dirty="0"/>
              <a:t> </a:t>
            </a:r>
            <a:r>
              <a:rPr lang="en-US" sz="1200" dirty="0" err="1"/>
              <a:t>losgegangen</a:t>
            </a:r>
            <a:r>
              <a:rPr lang="en-US" sz="1200" dirty="0"/>
              <a:t>. Er </a:t>
            </a:r>
            <a:r>
              <a:rPr lang="en-US" sz="1200" dirty="0" err="1"/>
              <a:t>wird</a:t>
            </a:r>
            <a:r>
              <a:rPr lang="en-US" sz="1200" dirty="0"/>
              <a:t> </a:t>
            </a:r>
            <a:r>
              <a:rPr lang="en-US" sz="1200" dirty="0" err="1"/>
              <a:t>wegen</a:t>
            </a:r>
            <a:r>
              <a:rPr lang="en-US" sz="1200" dirty="0"/>
              <a:t> </a:t>
            </a:r>
            <a:r>
              <a:rPr lang="en-US" sz="1200" b="1" dirty="0"/>
              <a:t>PUTATIVER NOTWEHR </a:t>
            </a:r>
            <a:r>
              <a:rPr lang="en-US" sz="1200" dirty="0" err="1"/>
              <a:t>freigesprochen</a:t>
            </a:r>
            <a:r>
              <a:rPr lang="en-US" sz="1200" dirty="0"/>
              <a:t>. Erst </a:t>
            </a:r>
            <a:r>
              <a:rPr lang="en-US" sz="1200" dirty="0" err="1"/>
              <a:t>im</a:t>
            </a:r>
            <a:r>
              <a:rPr lang="en-US" sz="1200" dirty="0"/>
              <a:t> Mai 2009 </a:t>
            </a:r>
            <a:r>
              <a:rPr lang="en-US" sz="1200" dirty="0" err="1"/>
              <a:t>wird</a:t>
            </a:r>
            <a:r>
              <a:rPr lang="en-US" sz="1200" dirty="0"/>
              <a:t> </a:t>
            </a:r>
            <a:r>
              <a:rPr lang="en-US" sz="1200" dirty="0" err="1"/>
              <a:t>Kurras</a:t>
            </a:r>
            <a:r>
              <a:rPr lang="en-US" sz="1200" dirty="0"/>
              <a:t> </a:t>
            </a:r>
            <a:r>
              <a:rPr lang="en-US" sz="1200" dirty="0" err="1"/>
              <a:t>als</a:t>
            </a:r>
            <a:r>
              <a:rPr lang="en-US" sz="1200" dirty="0"/>
              <a:t> Stasi-Agent </a:t>
            </a:r>
            <a:r>
              <a:rPr lang="en-US" sz="1200" dirty="0" err="1"/>
              <a:t>enttarnt</a:t>
            </a:r>
            <a:r>
              <a:rPr lang="en-US" sz="1200" dirty="0"/>
              <a:t>, der </a:t>
            </a:r>
            <a:r>
              <a:rPr lang="en-US" sz="1200" dirty="0" err="1"/>
              <a:t>über</a:t>
            </a:r>
            <a:r>
              <a:rPr lang="en-US" sz="1200" dirty="0"/>
              <a:t> Jahre </a:t>
            </a:r>
            <a:r>
              <a:rPr lang="en-US" sz="1200" dirty="0" err="1"/>
              <a:t>hinweg</a:t>
            </a:r>
            <a:r>
              <a:rPr lang="en-US" sz="1200" dirty="0"/>
              <a:t> </a:t>
            </a:r>
            <a:r>
              <a:rPr lang="en-US" sz="1200" dirty="0" err="1"/>
              <a:t>Informationen</a:t>
            </a:r>
            <a:r>
              <a:rPr lang="en-US" sz="1200" dirty="0"/>
              <a:t> </a:t>
            </a:r>
            <a:r>
              <a:rPr lang="en-US" sz="1200" dirty="0" err="1"/>
              <a:t>über</a:t>
            </a:r>
            <a:r>
              <a:rPr lang="en-US" sz="1200" dirty="0"/>
              <a:t> die West-Berliner </a:t>
            </a:r>
            <a:r>
              <a:rPr lang="en-US" sz="1200" dirty="0" err="1"/>
              <a:t>Polizei</a:t>
            </a:r>
            <a:r>
              <a:rPr lang="en-US" sz="1200" dirty="0"/>
              <a:t> an die DDR </a:t>
            </a:r>
            <a:r>
              <a:rPr lang="en-US" sz="1200" dirty="0" err="1"/>
              <a:t>lieferte</a:t>
            </a:r>
            <a:r>
              <a:rPr lang="en-US" sz="1200" dirty="0"/>
              <a:t>. </a:t>
            </a:r>
            <a:br>
              <a:rPr lang="en-US" sz="1200" dirty="0"/>
            </a:br>
            <a:r>
              <a:rPr lang="en-US" sz="1200" dirty="0"/>
              <a:t>Der Tod </a:t>
            </a:r>
            <a:r>
              <a:rPr lang="en-US" sz="1200" dirty="0" err="1"/>
              <a:t>Ohnesorgs</a:t>
            </a:r>
            <a:r>
              <a:rPr lang="en-US" sz="1200" dirty="0"/>
              <a:t> </a:t>
            </a:r>
            <a:r>
              <a:rPr lang="en-US" sz="1200" dirty="0" err="1"/>
              <a:t>ist</a:t>
            </a:r>
            <a:r>
              <a:rPr lang="en-US" sz="1200" dirty="0"/>
              <a:t> </a:t>
            </a:r>
            <a:r>
              <a:rPr lang="en-US" sz="1200" dirty="0" err="1"/>
              <a:t>für</a:t>
            </a:r>
            <a:r>
              <a:rPr lang="en-US" sz="1200" dirty="0"/>
              <a:t> </a:t>
            </a:r>
            <a:r>
              <a:rPr lang="en-US" sz="1200" dirty="0" err="1"/>
              <a:t>viele</a:t>
            </a:r>
            <a:r>
              <a:rPr lang="en-US" sz="1200" dirty="0"/>
              <a:t> </a:t>
            </a:r>
            <a:r>
              <a:rPr lang="en-US" sz="1200" dirty="0" err="1"/>
              <a:t>ein</a:t>
            </a:r>
            <a:r>
              <a:rPr lang="en-US" sz="1200" dirty="0"/>
              <a:t> </a:t>
            </a:r>
            <a:r>
              <a:rPr lang="en-US" sz="1200" dirty="0" err="1"/>
              <a:t>Zeichen</a:t>
            </a:r>
            <a:r>
              <a:rPr lang="en-US" sz="1200" dirty="0"/>
              <a:t> </a:t>
            </a:r>
            <a:r>
              <a:rPr lang="en-US" sz="1200" dirty="0" err="1"/>
              <a:t>für</a:t>
            </a:r>
            <a:r>
              <a:rPr lang="en-US" sz="1200" dirty="0"/>
              <a:t> die </a:t>
            </a:r>
            <a:r>
              <a:rPr lang="en-US" sz="1200" dirty="0" err="1"/>
              <a:t>Gewaltbereitschaft</a:t>
            </a:r>
            <a:r>
              <a:rPr lang="en-US" sz="1200" dirty="0"/>
              <a:t> des </a:t>
            </a:r>
            <a:r>
              <a:rPr lang="en-US" sz="1200" dirty="0" err="1"/>
              <a:t>Staates</a:t>
            </a:r>
            <a:r>
              <a:rPr lang="en-US" sz="1200" dirty="0"/>
              <a:t> und </a:t>
            </a:r>
            <a:r>
              <a:rPr lang="en-US" sz="1200" dirty="0" err="1"/>
              <a:t>trägt</a:t>
            </a:r>
            <a:r>
              <a:rPr lang="en-US" sz="1200" dirty="0"/>
              <a:t> </a:t>
            </a:r>
            <a:r>
              <a:rPr lang="en-US" sz="1200" dirty="0" err="1"/>
              <a:t>zur</a:t>
            </a:r>
            <a:r>
              <a:rPr lang="en-US" sz="1200" dirty="0"/>
              <a:t> </a:t>
            </a:r>
            <a:r>
              <a:rPr lang="en-US" sz="1200" b="1" dirty="0" err="1"/>
              <a:t>Radikalisierung</a:t>
            </a:r>
            <a:r>
              <a:rPr lang="en-US" sz="1200" b="1" dirty="0"/>
              <a:t> der </a:t>
            </a:r>
            <a:r>
              <a:rPr lang="en-US" sz="1200" b="1" dirty="0" err="1"/>
              <a:t>Studentenbewegung</a:t>
            </a:r>
            <a:r>
              <a:rPr lang="en-US" sz="1200" b="1" dirty="0"/>
              <a:t> (APO</a:t>
            </a:r>
            <a:r>
              <a:rPr lang="en-US" sz="1200" dirty="0"/>
              <a:t>) </a:t>
            </a:r>
            <a:r>
              <a:rPr lang="en-US" sz="1200" dirty="0" err="1"/>
              <a:t>bei</a:t>
            </a:r>
            <a:r>
              <a:rPr lang="en-US" sz="1200" dirty="0"/>
              <a:t>.  </a:t>
            </a:r>
            <a:r>
              <a:rPr lang="en-US" sz="1200" b="1" dirty="0" err="1"/>
              <a:t>Dokument</a:t>
            </a:r>
            <a:r>
              <a:rPr lang="en-US" sz="1200" b="1" dirty="0"/>
              <a:t>: </a:t>
            </a:r>
            <a:r>
              <a:rPr lang="en-US" sz="1200" u="sng" dirty="0">
                <a:hlinkClick r:id="rId2"/>
              </a:rPr>
              <a:t>«Blutige Krawalle: 1 Toter!»</a:t>
            </a:r>
            <a:r>
              <a:rPr lang="en-US" sz="1200" dirty="0"/>
              <a:t> (Quelle: «Bild»)</a:t>
            </a:r>
          </a:p>
        </p:txBody>
      </p:sp>
      <p:pic>
        <p:nvPicPr>
          <p:cNvPr id="3" name="Grafik 2">
            <a:extLst>
              <a:ext uri="{FF2B5EF4-FFF2-40B4-BE49-F238E27FC236}">
                <a16:creationId xmlns:a16="http://schemas.microsoft.com/office/drawing/2014/main" id="{2895F170-7399-CA41-8216-ABBE97CAAE4F}"/>
              </a:ext>
            </a:extLst>
          </p:cNvPr>
          <p:cNvPicPr/>
          <p:nvPr/>
        </p:nvPicPr>
        <p:blipFill rotWithShape="1">
          <a:blip r:embed="rId3">
            <a:extLst>
              <a:ext uri="{28A0092B-C50C-407E-A947-70E740481C1C}">
                <a14:useLocalDpi xmlns:a14="http://schemas.microsoft.com/office/drawing/2010/main" val="0"/>
              </a:ext>
            </a:extLst>
          </a:blip>
          <a:srcRect l="4058" r="4016" b="2"/>
          <a:stretch/>
        </p:blipFill>
        <p:spPr bwMode="auto">
          <a:xfrm>
            <a:off x="5124450" y="634382"/>
            <a:ext cx="6657213" cy="5495162"/>
          </a:xfrm>
          <a:prstGeom prst="rect">
            <a:avLst/>
          </a:prstGeom>
          <a:noFill/>
        </p:spPr>
      </p:pic>
    </p:spTree>
    <p:extLst>
      <p:ext uri="{BB962C8B-B14F-4D97-AF65-F5344CB8AC3E}">
        <p14:creationId xmlns:p14="http://schemas.microsoft.com/office/powerpoint/2010/main" val="250418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574DC-C87B-1B41-A094-C03F49A215FB}"/>
              </a:ext>
            </a:extLst>
          </p:cNvPr>
          <p:cNvSpPr>
            <a:spLocks noGrp="1"/>
          </p:cNvSpPr>
          <p:nvPr>
            <p:ph type="title"/>
          </p:nvPr>
        </p:nvSpPr>
        <p:spPr/>
        <p:txBody>
          <a:bodyPr/>
          <a:lstStyle/>
          <a:p>
            <a:r>
              <a:rPr lang="de-DE" dirty="0"/>
              <a:t>Die Notstandsgesetze – „Große Koalition</a:t>
            </a:r>
          </a:p>
        </p:txBody>
      </p:sp>
      <p:sp>
        <p:nvSpPr>
          <p:cNvPr id="3" name="Inhaltsplatzhalter 2">
            <a:extLst>
              <a:ext uri="{FF2B5EF4-FFF2-40B4-BE49-F238E27FC236}">
                <a16:creationId xmlns:a16="http://schemas.microsoft.com/office/drawing/2014/main" id="{DA882E54-A495-A340-A772-7DC735C235AA}"/>
              </a:ext>
            </a:extLst>
          </p:cNvPr>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dirty="0"/>
              <a:t> </a:t>
            </a:r>
          </a:p>
        </p:txBody>
      </p:sp>
      <p:sp>
        <p:nvSpPr>
          <p:cNvPr id="8" name="Textfeld 7">
            <a:extLst>
              <a:ext uri="{FF2B5EF4-FFF2-40B4-BE49-F238E27FC236}">
                <a16:creationId xmlns:a16="http://schemas.microsoft.com/office/drawing/2014/main" id="{2B547195-84AF-3E4E-8992-8E43DF13EEED}"/>
              </a:ext>
            </a:extLst>
          </p:cNvPr>
          <p:cNvSpPr txBox="1"/>
          <p:nvPr/>
        </p:nvSpPr>
        <p:spPr>
          <a:xfrm>
            <a:off x="838200" y="1871662"/>
            <a:ext cx="4562475" cy="4247317"/>
          </a:xfrm>
          <a:prstGeom prst="rect">
            <a:avLst/>
          </a:prstGeom>
          <a:noFill/>
        </p:spPr>
        <p:txBody>
          <a:bodyPr wrap="square" rtlCol="0">
            <a:spAutoFit/>
          </a:bodyPr>
          <a:lstStyle/>
          <a:p>
            <a:r>
              <a:rPr lang="de-DE" b="1" dirty="0"/>
              <a:t>Mit dem 17. Gesetz zur Ergänzung des Grundgesetzes beschließt der Bundestag am 30. Mai 1968 die Einführung einer Notstandsverfassung. Neben 46 Abgeordneten der oppositionellen FDP lehnen auch 54 Abgeordnete aus den Parteien der Großen Koalition - vor allem von der SPD - die Notstandsgesetze ab. Die Notstandsverfassung stellt den Staatsorganen Maßnahmen zur Abwehr innerer und äußerer Notlagen zur Verfügung. Dadurch erlöschen auch die Sonderrechte der Westmächte, die diese sich im </a:t>
            </a:r>
            <a:r>
              <a:rPr lang="de-DE" b="1" u="sng" dirty="0">
                <a:hlinkClick r:id="rId2"/>
              </a:rPr>
              <a:t>Deutschlandvertrag</a:t>
            </a:r>
            <a:r>
              <a:rPr lang="de-DE" b="1" dirty="0"/>
              <a:t> zum Schutz ihrer in der Bundesrepublik stationierten Streitkräfte vorbehalten hatten. </a:t>
            </a:r>
            <a:endParaRPr lang="de-DE" dirty="0"/>
          </a:p>
        </p:txBody>
      </p:sp>
      <p:sp>
        <p:nvSpPr>
          <p:cNvPr id="11" name="Textfeld 10">
            <a:extLst>
              <a:ext uri="{FF2B5EF4-FFF2-40B4-BE49-F238E27FC236}">
                <a16:creationId xmlns:a16="http://schemas.microsoft.com/office/drawing/2014/main" id="{0223930A-9BC4-F942-B7BE-B1CF1E163483}"/>
              </a:ext>
            </a:extLst>
          </p:cNvPr>
          <p:cNvSpPr txBox="1"/>
          <p:nvPr/>
        </p:nvSpPr>
        <p:spPr>
          <a:xfrm>
            <a:off x="6989318" y="1871662"/>
            <a:ext cx="4169664" cy="3970318"/>
          </a:xfrm>
          <a:prstGeom prst="rect">
            <a:avLst/>
          </a:prstGeom>
          <a:noFill/>
        </p:spPr>
        <p:txBody>
          <a:bodyPr wrap="square" rtlCol="0">
            <a:spAutoFit/>
          </a:bodyPr>
          <a:lstStyle/>
          <a:p>
            <a:r>
              <a:rPr lang="de-DE" dirty="0"/>
              <a:t>Der Verabschiedung der Notstandsgesetze durch den Bundestag geht eine bundesweite heftige öffentliche Auseinandersetzung voraus. Besonders Studentengruppen, die Gewerkschaften und das Kuratorium "Notstand der Demokratie" rufen zu Protesten und Massenkundgebungen auf. Diese "</a:t>
            </a:r>
            <a:r>
              <a:rPr lang="de-DE" b="1" dirty="0">
                <a:highlight>
                  <a:srgbClr val="FFFF00"/>
                </a:highlight>
              </a:rPr>
              <a:t>Außerparlamentarische Opposition</a:t>
            </a:r>
            <a:r>
              <a:rPr lang="de-DE" dirty="0"/>
              <a:t>" befürchtet, dass aufgrund der Notstandsgesetze die deutsche Demokratie autoritäre Züge annimmt!</a:t>
            </a:r>
          </a:p>
          <a:p>
            <a:r>
              <a:rPr lang="de-DE" dirty="0"/>
              <a:t>             „APO“ wird radikaler!</a:t>
            </a:r>
          </a:p>
          <a:p>
            <a:endParaRPr lang="de-DE" dirty="0"/>
          </a:p>
        </p:txBody>
      </p:sp>
      <p:pic>
        <p:nvPicPr>
          <p:cNvPr id="14" name="Bild 2" descr="Flugblatt: Streikzeitung gegen die Notstandsgesetzgebung, 1968">
            <a:hlinkClick r:id="rId3" tgtFrame="popup"/>
            <a:extLst>
              <a:ext uri="{FF2B5EF4-FFF2-40B4-BE49-F238E27FC236}">
                <a16:creationId xmlns:a16="http://schemas.microsoft.com/office/drawing/2014/main" id="{E0F1EC6F-5E4C-FB4B-BE90-6A2D616DE04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97500" y="2001420"/>
            <a:ext cx="1397000" cy="1993900"/>
          </a:xfrm>
          <a:prstGeom prst="rect">
            <a:avLst/>
          </a:prstGeom>
          <a:noFill/>
          <a:ln>
            <a:noFill/>
          </a:ln>
        </p:spPr>
      </p:pic>
      <p:sp>
        <p:nvSpPr>
          <p:cNvPr id="12" name="Pfeil nach rechts 11">
            <a:extLst>
              <a:ext uri="{FF2B5EF4-FFF2-40B4-BE49-F238E27FC236}">
                <a16:creationId xmlns:a16="http://schemas.microsoft.com/office/drawing/2014/main" id="{6FBE0B3D-83B7-2A40-AC23-4E03F617EE59}"/>
              </a:ext>
            </a:extLst>
          </p:cNvPr>
          <p:cNvSpPr/>
          <p:nvPr/>
        </p:nvSpPr>
        <p:spPr>
          <a:xfrm>
            <a:off x="7098792" y="5221605"/>
            <a:ext cx="58578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18336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BB263-BE63-094E-93AD-37C8F9BCF8D4}"/>
              </a:ext>
            </a:extLst>
          </p:cNvPr>
          <p:cNvSpPr>
            <a:spLocks noGrp="1"/>
          </p:cNvSpPr>
          <p:nvPr>
            <p:ph type="title"/>
          </p:nvPr>
        </p:nvSpPr>
        <p:spPr/>
        <p:txBody>
          <a:bodyPr/>
          <a:lstStyle/>
          <a:p>
            <a:r>
              <a:rPr lang="de-DE" dirty="0"/>
              <a:t>Gesellschaftlicher und kultureller Wandel - die 68er?? </a:t>
            </a:r>
          </a:p>
        </p:txBody>
      </p:sp>
      <p:graphicFrame>
        <p:nvGraphicFramePr>
          <p:cNvPr id="4" name="Inhaltsplatzhalter 3">
            <a:hlinkClick r:id="rId2"/>
            <a:extLst>
              <a:ext uri="{FF2B5EF4-FFF2-40B4-BE49-F238E27FC236}">
                <a16:creationId xmlns:a16="http://schemas.microsoft.com/office/drawing/2014/main" id="{22523900-242C-9F43-A685-A6A89582270A}"/>
              </a:ext>
            </a:extLst>
          </p:cNvPr>
          <p:cNvGraphicFramePr>
            <a:graphicFrameLocks noGrp="1"/>
          </p:cNvGraphicFramePr>
          <p:nvPr>
            <p:ph idx="1"/>
            <p:extLst>
              <p:ext uri="{D42A27DB-BD31-4B8C-83A1-F6EECF244321}">
                <p14:modId xmlns:p14="http://schemas.microsoft.com/office/powerpoint/2010/main" val="19258471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feil nach links 4">
            <a:extLst>
              <a:ext uri="{FF2B5EF4-FFF2-40B4-BE49-F238E27FC236}">
                <a16:creationId xmlns:a16="http://schemas.microsoft.com/office/drawing/2014/main" id="{BF80C312-690C-B449-881D-BF725C0BBDE7}"/>
              </a:ext>
            </a:extLst>
          </p:cNvPr>
          <p:cNvSpPr/>
          <p:nvPr/>
        </p:nvSpPr>
        <p:spPr>
          <a:xfrm>
            <a:off x="3450336" y="2828544"/>
            <a:ext cx="573024" cy="329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9D91AD75-4FB9-624E-BD0F-F91417CBBA6D}"/>
              </a:ext>
            </a:extLst>
          </p:cNvPr>
          <p:cNvSpPr txBox="1"/>
          <p:nvPr/>
        </p:nvSpPr>
        <p:spPr>
          <a:xfrm>
            <a:off x="963168" y="2316480"/>
            <a:ext cx="2048256" cy="950976"/>
          </a:xfrm>
          <a:prstGeom prst="rect">
            <a:avLst/>
          </a:prstGeom>
          <a:noFill/>
        </p:spPr>
        <p:txBody>
          <a:bodyPr wrap="square" rtlCol="0">
            <a:spAutoFit/>
          </a:bodyPr>
          <a:lstStyle/>
          <a:p>
            <a:r>
              <a:rPr lang="de-DE" dirty="0">
                <a:hlinkClick r:id="rId2"/>
              </a:rPr>
              <a:t>https://www.youtube.com/watch?v=If86BGq46TE</a:t>
            </a:r>
            <a:endParaRPr lang="de-DE" dirty="0"/>
          </a:p>
        </p:txBody>
      </p:sp>
      <p:sp>
        <p:nvSpPr>
          <p:cNvPr id="8" name="Pfeil nach links 7">
            <a:extLst>
              <a:ext uri="{FF2B5EF4-FFF2-40B4-BE49-F238E27FC236}">
                <a16:creationId xmlns:a16="http://schemas.microsoft.com/office/drawing/2014/main" id="{46A30938-1974-7540-956D-A9ACE287CCED}"/>
              </a:ext>
            </a:extLst>
          </p:cNvPr>
          <p:cNvSpPr/>
          <p:nvPr/>
        </p:nvSpPr>
        <p:spPr>
          <a:xfrm>
            <a:off x="3450336" y="5084064"/>
            <a:ext cx="573024" cy="17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86F7C3D-0986-034E-A207-3753D600906D}"/>
              </a:ext>
            </a:extLst>
          </p:cNvPr>
          <p:cNvSpPr txBox="1"/>
          <p:nvPr/>
        </p:nvSpPr>
        <p:spPr>
          <a:xfrm>
            <a:off x="1377696" y="4584192"/>
            <a:ext cx="1889760" cy="923330"/>
          </a:xfrm>
          <a:prstGeom prst="rect">
            <a:avLst/>
          </a:prstGeom>
          <a:noFill/>
        </p:spPr>
        <p:txBody>
          <a:bodyPr wrap="square" rtlCol="0">
            <a:spAutoFit/>
          </a:bodyPr>
          <a:lstStyle/>
          <a:p>
            <a:r>
              <a:rPr lang="de-DE" dirty="0">
                <a:hlinkClick r:id="rId8"/>
              </a:rPr>
              <a:t>https://www.youtube.com/watch?v=VnJF059F6bs</a:t>
            </a:r>
            <a:endParaRPr lang="de-DE" dirty="0"/>
          </a:p>
        </p:txBody>
      </p:sp>
    </p:spTree>
    <p:extLst>
      <p:ext uri="{BB962C8B-B14F-4D97-AF65-F5344CB8AC3E}">
        <p14:creationId xmlns:p14="http://schemas.microsoft.com/office/powerpoint/2010/main" val="202894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502FE0-E8C8-ED4D-8319-7F6CA8DAC384}"/>
              </a:ext>
            </a:extLst>
          </p:cNvPr>
          <p:cNvSpPr txBox="1"/>
          <p:nvPr/>
        </p:nvSpPr>
        <p:spPr>
          <a:xfrm>
            <a:off x="1475232" y="1182624"/>
            <a:ext cx="9107424" cy="3416320"/>
          </a:xfrm>
          <a:prstGeom prst="rect">
            <a:avLst/>
          </a:prstGeom>
          <a:noFill/>
        </p:spPr>
        <p:txBody>
          <a:bodyPr wrap="square" rtlCol="0">
            <a:spAutoFit/>
          </a:bodyPr>
          <a:lstStyle/>
          <a:p>
            <a:pPr fontAlgn="base"/>
            <a:r>
              <a:rPr lang="de-DE" dirty="0"/>
              <a:t>Emanzipationsbewegung der Frauen: 1949 setzte die sozialdemokratische Abgeordnete Elisabeth </a:t>
            </a:r>
            <a:r>
              <a:rPr lang="de-DE" dirty="0" err="1"/>
              <a:t>Selbert</a:t>
            </a:r>
            <a:r>
              <a:rPr lang="de-DE" dirty="0"/>
              <a:t> durch, dass die Gleichberechtigung in das Grundgesetz der Bundesrepublik Deutschland aufgenommen wurde. </a:t>
            </a:r>
          </a:p>
          <a:p>
            <a:pPr fontAlgn="base"/>
            <a:r>
              <a:rPr lang="de-DE" dirty="0">
                <a:highlight>
                  <a:srgbClr val="FFFF00"/>
                </a:highlight>
              </a:rPr>
              <a:t>Artikel 3 lautet somit: "Männer und Frauen sind gleichberechtigt".</a:t>
            </a:r>
          </a:p>
          <a:p>
            <a:pPr fontAlgn="base"/>
            <a:r>
              <a:rPr lang="de-DE" dirty="0"/>
              <a:t>In der Realität jedoch waren die Frauen in den 1950er und 60er Jahren alles andere als gleichberechtigt. Ein uneheliches Kind war für die Frau gesellschaftlich eine Katastrophe, viele Mütter erhielten dann nicht einmal das Sorgerecht</a:t>
            </a:r>
            <a:r>
              <a:rPr lang="de-DE" b="1" dirty="0"/>
              <a:t>. Das Ehe- und Familienrecht bestimmte den Mann zum Alleinherrscher über Frau und Kinder.</a:t>
            </a:r>
          </a:p>
          <a:p>
            <a:pPr fontAlgn="base"/>
            <a:r>
              <a:rPr lang="de-DE" b="1" dirty="0"/>
              <a:t>Eine Ehefrau musste ihrem Mann jederzeit sexuell zur Verfügung stehen. Wenn er sie und die Kinder misshandelte, galt das als Privatsache. Verheiratete Frauen durften nur dann arbeiten gehen, wenn der Mann es ihnen erlaubte.</a:t>
            </a:r>
          </a:p>
          <a:p>
            <a:endParaRPr lang="de-DE" dirty="0"/>
          </a:p>
        </p:txBody>
      </p:sp>
    </p:spTree>
    <p:extLst>
      <p:ext uri="{BB962C8B-B14F-4D97-AF65-F5344CB8AC3E}">
        <p14:creationId xmlns:p14="http://schemas.microsoft.com/office/powerpoint/2010/main" val="297107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Person, essend, Gitarre, Streichinstrument enthält.&#10;&#10;Automatisch generierte Beschreibung">
            <a:extLst>
              <a:ext uri="{FF2B5EF4-FFF2-40B4-BE49-F238E27FC236}">
                <a16:creationId xmlns:a16="http://schemas.microsoft.com/office/drawing/2014/main" id="{7BB9E81F-AE9E-2F4A-9211-974227C756D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5414"/>
          <a:stretch/>
        </p:blipFill>
        <p:spPr>
          <a:xfrm>
            <a:off x="33347" y="112737"/>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04BAAF-7F44-5A4C-98E0-B3065ED61C15}"/>
              </a:ext>
            </a:extLst>
          </p:cNvPr>
          <p:cNvSpPr>
            <a:spLocks noGrp="1"/>
          </p:cNvSpPr>
          <p:nvPr>
            <p:ph type="title"/>
          </p:nvPr>
        </p:nvSpPr>
        <p:spPr>
          <a:xfrm>
            <a:off x="523875" y="5317240"/>
            <a:ext cx="11210925" cy="744836"/>
          </a:xfrm>
        </p:spPr>
        <p:txBody>
          <a:bodyPr>
            <a:normAutofit/>
          </a:bodyPr>
          <a:lstStyle/>
          <a:p>
            <a:pPr algn="ctr"/>
            <a:r>
              <a:rPr lang="de-DE" sz="2800">
                <a:solidFill>
                  <a:schemeClr val="tx1">
                    <a:lumMod val="85000"/>
                    <a:lumOff val="15000"/>
                  </a:schemeClr>
                </a:solidFill>
              </a:rPr>
              <a:t>Was wollen die 68er? Interview mit Rudi Dutschke zum Selbststudium! </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7F2D0F96-FE9B-7749-B533-7287784E2E1D}"/>
              </a:ext>
            </a:extLst>
          </p:cNvPr>
          <p:cNvSpPr txBox="1"/>
          <p:nvPr/>
        </p:nvSpPr>
        <p:spPr>
          <a:xfrm>
            <a:off x="5323903" y="4396965"/>
            <a:ext cx="6410897" cy="646331"/>
          </a:xfrm>
          <a:prstGeom prst="rect">
            <a:avLst/>
          </a:prstGeom>
          <a:noFill/>
        </p:spPr>
        <p:txBody>
          <a:bodyPr wrap="square" rtlCol="0">
            <a:spAutoFit/>
          </a:bodyPr>
          <a:lstStyle/>
          <a:p>
            <a:pPr>
              <a:spcAft>
                <a:spcPts val="600"/>
              </a:spcAft>
            </a:pPr>
            <a:r>
              <a:rPr lang="de-DE" dirty="0">
                <a:hlinkClick r:id="rId4"/>
              </a:rPr>
              <a:t>https://www.youtube.com/watch?v=SeIsyuoNfOg&amp;list=</a:t>
            </a:r>
            <a:r>
              <a:rPr lang="de-DE" dirty="0">
                <a:solidFill>
                  <a:schemeClr val="bg1"/>
                </a:solidFill>
                <a:hlinkClick r:id="rId4"/>
              </a:rPr>
              <a:t>PLOrKnFPfnQ2XxoJMYmvNTrAxn3IKqK3Y1</a:t>
            </a:r>
            <a:r>
              <a:rPr lang="de-DE" dirty="0">
                <a:hlinkClick r:id="rId4"/>
              </a:rPr>
              <a:t>&amp;index=2&amp;t=15s</a:t>
            </a:r>
            <a:endParaRPr lang="de-DE" dirty="0"/>
          </a:p>
        </p:txBody>
      </p:sp>
      <p:sp>
        <p:nvSpPr>
          <p:cNvPr id="6" name="Textfeld 5">
            <a:extLst>
              <a:ext uri="{FF2B5EF4-FFF2-40B4-BE49-F238E27FC236}">
                <a16:creationId xmlns:a16="http://schemas.microsoft.com/office/drawing/2014/main" id="{00C11C3D-7E98-754A-9B81-B4B97D50D6ED}"/>
              </a:ext>
            </a:extLst>
          </p:cNvPr>
          <p:cNvSpPr txBox="1"/>
          <p:nvPr/>
        </p:nvSpPr>
        <p:spPr>
          <a:xfrm>
            <a:off x="9394439" y="6870700"/>
            <a:ext cx="2797561" cy="200055"/>
          </a:xfrm>
          <a:prstGeom prst="rect">
            <a:avLst/>
          </a:prstGeom>
          <a:solidFill>
            <a:srgbClr val="000000"/>
          </a:solidFill>
        </p:spPr>
        <p:txBody>
          <a:bodyPr wrap="none" rtlCol="0">
            <a:spAutoFit/>
          </a:bodyPr>
          <a:lstStyle/>
          <a:p>
            <a:pPr algn="r">
              <a:spcAft>
                <a:spcPts val="600"/>
              </a:spcAft>
            </a:pPr>
            <a:r>
              <a:rPr lang="de-DE" sz="700">
                <a:solidFill>
                  <a:srgbClr val="FFFFFF"/>
                </a:solidFill>
              </a:rPr>
              <a:t>"</a:t>
            </a:r>
            <a:r>
              <a:rPr lang="de-DE" sz="700">
                <a:solidFill>
                  <a:srgbClr val="FFFFFF"/>
                </a:solidFill>
                <a:hlinkClick r:id="rId3" tooltip="http://www.bpb.de/geschichte/zeitgeschichte/deutschlandarchiv/262189/rudi-dutschke-und-die-nationale-frage">
                  <a:extLst>
                    <a:ext uri="{A12FA001-AC4F-418D-AE19-62706E023703}">
                      <ahyp:hlinkClr xmlns:ahyp="http://schemas.microsoft.com/office/drawing/2018/hyperlinkcolor" val="tx"/>
                    </a:ext>
                  </a:extLst>
                </a:hlinkClick>
              </a:rPr>
              <a:t>Dieses Foto</a:t>
            </a:r>
            <a:r>
              <a:rPr lang="de-DE" sz="700">
                <a:solidFill>
                  <a:srgbClr val="FFFFFF"/>
                </a:solidFill>
              </a:rPr>
              <a:t>" von Unbekannter Autor ist lizenziert gemäß </a:t>
            </a:r>
            <a:r>
              <a:rPr lang="de-DE"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de-DE" sz="700">
              <a:solidFill>
                <a:srgbClr val="FFFFFF"/>
              </a:solidFill>
            </a:endParaRPr>
          </a:p>
        </p:txBody>
      </p:sp>
    </p:spTree>
    <p:extLst>
      <p:ext uri="{BB962C8B-B14F-4D97-AF65-F5344CB8AC3E}">
        <p14:creationId xmlns:p14="http://schemas.microsoft.com/office/powerpoint/2010/main" val="179330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A7ADF8-0A86-7742-8CE0-30E21CB0A3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191" y="0"/>
            <a:ext cx="10943617"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F32BB4C-4E88-4A42-BEAD-669DF87E344D}"/>
                  </a:ext>
                </a:extLst>
              </p14:cNvPr>
              <p14:cNvContentPartPr/>
              <p14:nvPr/>
            </p14:nvContentPartPr>
            <p14:xfrm>
              <a:off x="1397880" y="794160"/>
              <a:ext cx="3058200" cy="2183760"/>
            </p14:xfrm>
          </p:contentPart>
        </mc:Choice>
        <mc:Fallback xmlns="">
          <p:pic>
            <p:nvPicPr>
              <p:cNvPr id="2" name="Freihand 1">
                <a:extLst>
                  <a:ext uri="{FF2B5EF4-FFF2-40B4-BE49-F238E27FC236}">
                    <a16:creationId xmlns:a16="http://schemas.microsoft.com/office/drawing/2014/main" id="{EF32BB4C-4E88-4A42-BEAD-669DF87E344D}"/>
                  </a:ext>
                </a:extLst>
              </p:cNvPr>
              <p:cNvPicPr/>
              <p:nvPr/>
            </p:nvPicPr>
            <p:blipFill>
              <a:blip r:embed="rId6"/>
              <a:stretch>
                <a:fillRect/>
              </a:stretch>
            </p:blipFill>
            <p:spPr>
              <a:xfrm>
                <a:off x="1388520" y="784800"/>
                <a:ext cx="3076920" cy="2202480"/>
              </a:xfrm>
              <a:prstGeom prst="rect">
                <a:avLst/>
              </a:prstGeom>
            </p:spPr>
          </p:pic>
        </mc:Fallback>
      </mc:AlternateContent>
    </p:spTree>
    <p:extLst>
      <p:ext uri="{BB962C8B-B14F-4D97-AF65-F5344CB8AC3E}">
        <p14:creationId xmlns:p14="http://schemas.microsoft.com/office/powerpoint/2010/main" val="288001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10BC67EE-D510-624D-87CC-B5BC379E78B6}"/>
              </a:ext>
            </a:extLst>
          </p:cNvPr>
          <p:cNvSpPr txBox="1"/>
          <p:nvPr/>
        </p:nvSpPr>
        <p:spPr>
          <a:xfrm>
            <a:off x="219419" y="3851701"/>
            <a:ext cx="6042188" cy="2862322"/>
          </a:xfrm>
          <a:prstGeom prst="rect">
            <a:avLst/>
          </a:prstGeom>
        </p:spPr>
        <p:txBody>
          <a:bodyPr vert="horz" lIns="91440" tIns="45720" rIns="91440" bIns="45720" rtlCol="0">
            <a:normAutofit/>
          </a:bodyPr>
          <a:lstStyle/>
          <a:p>
            <a:pPr>
              <a:lnSpc>
                <a:spcPct val="90000"/>
              </a:lnSpc>
              <a:spcAft>
                <a:spcPts val="600"/>
              </a:spcAft>
            </a:pPr>
            <a:r>
              <a:rPr lang="en-US" dirty="0"/>
              <a:t>Der </a:t>
            </a:r>
            <a:r>
              <a:rPr lang="en-US" dirty="0" err="1"/>
              <a:t>Ungarische</a:t>
            </a:r>
            <a:r>
              <a:rPr lang="en-US" dirty="0"/>
              <a:t> </a:t>
            </a:r>
            <a:r>
              <a:rPr lang="en-US" dirty="0" err="1"/>
              <a:t>Volksaufstand</a:t>
            </a:r>
            <a:r>
              <a:rPr lang="en-US" dirty="0"/>
              <a:t> </a:t>
            </a:r>
            <a:r>
              <a:rPr lang="en-US" dirty="0" err="1"/>
              <a:t>bezeichnet</a:t>
            </a:r>
            <a:r>
              <a:rPr lang="en-US" dirty="0"/>
              <a:t> die </a:t>
            </a:r>
            <a:r>
              <a:rPr lang="en-US" dirty="0" err="1"/>
              <a:t>bürgerlich-demokratische</a:t>
            </a:r>
            <a:r>
              <a:rPr lang="en-US" dirty="0"/>
              <a:t> Revolution und den </a:t>
            </a:r>
            <a:r>
              <a:rPr lang="en-US" dirty="0" err="1"/>
              <a:t>Freiheitskampf</a:t>
            </a:r>
            <a:r>
              <a:rPr lang="en-US" dirty="0"/>
              <a:t> von 1956 in der </a:t>
            </a:r>
            <a:r>
              <a:rPr lang="en-US" dirty="0" err="1"/>
              <a:t>Volksrepublik</a:t>
            </a:r>
            <a:r>
              <a:rPr lang="en-US" dirty="0"/>
              <a:t> </a:t>
            </a:r>
            <a:r>
              <a:rPr lang="en-US" dirty="0" err="1"/>
              <a:t>Ungarn</a:t>
            </a:r>
            <a:r>
              <a:rPr lang="en-US" dirty="0"/>
              <a:t>, </a:t>
            </a:r>
            <a:r>
              <a:rPr lang="en-US" dirty="0" err="1"/>
              <a:t>bei</a:t>
            </a:r>
            <a:r>
              <a:rPr lang="en-US" dirty="0"/>
              <a:t> </a:t>
            </a:r>
            <a:r>
              <a:rPr lang="en-US" dirty="0" err="1"/>
              <a:t>denen</a:t>
            </a:r>
            <a:r>
              <a:rPr lang="en-US" dirty="0"/>
              <a:t> </a:t>
            </a:r>
            <a:r>
              <a:rPr lang="en-US" dirty="0" err="1"/>
              <a:t>sich</a:t>
            </a:r>
            <a:r>
              <a:rPr lang="en-US" dirty="0"/>
              <a:t> </a:t>
            </a:r>
            <a:r>
              <a:rPr lang="en-US" dirty="0" err="1"/>
              <a:t>breite</a:t>
            </a:r>
            <a:r>
              <a:rPr lang="en-US" dirty="0"/>
              <a:t> </a:t>
            </a:r>
            <a:r>
              <a:rPr lang="en-US" dirty="0" err="1"/>
              <a:t>gesellschaftliche</a:t>
            </a:r>
            <a:r>
              <a:rPr lang="en-US" dirty="0"/>
              <a:t> </a:t>
            </a:r>
            <a:r>
              <a:rPr lang="en-US" dirty="0" err="1"/>
              <a:t>Kräfte</a:t>
            </a:r>
            <a:r>
              <a:rPr lang="en-US" dirty="0"/>
              <a:t> </a:t>
            </a:r>
            <a:r>
              <a:rPr lang="en-US" dirty="0" err="1"/>
              <a:t>gegen</a:t>
            </a:r>
            <a:r>
              <a:rPr lang="en-US" dirty="0"/>
              <a:t> die </a:t>
            </a:r>
            <a:r>
              <a:rPr lang="en-US" dirty="0" err="1"/>
              <a:t>Regierung</a:t>
            </a:r>
            <a:r>
              <a:rPr lang="en-US" dirty="0"/>
              <a:t> der </a:t>
            </a:r>
            <a:r>
              <a:rPr lang="en-US" dirty="0" err="1"/>
              <a:t>kommunistischen</a:t>
            </a:r>
            <a:r>
              <a:rPr lang="en-US" dirty="0"/>
              <a:t> </a:t>
            </a:r>
            <a:r>
              <a:rPr lang="en-US" dirty="0" err="1"/>
              <a:t>Partei</a:t>
            </a:r>
            <a:r>
              <a:rPr lang="en-US" dirty="0"/>
              <a:t> und der </a:t>
            </a:r>
            <a:r>
              <a:rPr lang="en-US" dirty="0" err="1"/>
              <a:t>sowjetischen</a:t>
            </a:r>
            <a:r>
              <a:rPr lang="en-US" dirty="0"/>
              <a:t> </a:t>
            </a:r>
            <a:r>
              <a:rPr lang="en-US" dirty="0" err="1"/>
              <a:t>Besatzungsmacht</a:t>
            </a:r>
            <a:r>
              <a:rPr lang="en-US" dirty="0"/>
              <a:t> </a:t>
            </a:r>
            <a:r>
              <a:rPr lang="en-US" dirty="0" err="1"/>
              <a:t>erhoben</a:t>
            </a:r>
            <a:r>
              <a:rPr lang="en-US" dirty="0"/>
              <a:t>. Die Revolution </a:t>
            </a:r>
            <a:r>
              <a:rPr lang="en-US" dirty="0" err="1"/>
              <a:t>begann</a:t>
            </a:r>
            <a:r>
              <a:rPr lang="en-US" dirty="0"/>
              <a:t> am 23.10. 1956  und </a:t>
            </a:r>
            <a:r>
              <a:rPr lang="en-US" dirty="0" err="1"/>
              <a:t>dauert</a:t>
            </a:r>
            <a:r>
              <a:rPr lang="en-US" dirty="0"/>
              <a:t> bis </a:t>
            </a:r>
            <a:r>
              <a:rPr lang="en-US" dirty="0" err="1"/>
              <a:t>zum</a:t>
            </a:r>
            <a:r>
              <a:rPr lang="en-US" dirty="0"/>
              <a:t> 10. November 1956 und </a:t>
            </a:r>
            <a:r>
              <a:rPr lang="en-US" dirty="0" err="1"/>
              <a:t>wird</a:t>
            </a:r>
            <a:r>
              <a:rPr lang="en-US" dirty="0"/>
              <a:t> von der „</a:t>
            </a:r>
            <a:r>
              <a:rPr lang="en-US" dirty="0" err="1"/>
              <a:t>Roten</a:t>
            </a:r>
            <a:r>
              <a:rPr lang="en-US" dirty="0"/>
              <a:t> </a:t>
            </a:r>
            <a:r>
              <a:rPr lang="en-US" dirty="0" err="1"/>
              <a:t>Armee</a:t>
            </a:r>
            <a:r>
              <a:rPr lang="en-US" dirty="0"/>
              <a:t>“ </a:t>
            </a:r>
            <a:r>
              <a:rPr lang="en-US" dirty="0" err="1"/>
              <a:t>blutig</a:t>
            </a:r>
            <a:r>
              <a:rPr lang="en-US" dirty="0"/>
              <a:t> </a:t>
            </a:r>
            <a:r>
              <a:rPr lang="en-US" dirty="0" err="1"/>
              <a:t>niedergeschlagen</a:t>
            </a:r>
            <a:r>
              <a:rPr lang="en-US" dirty="0"/>
              <a:t>!</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fik 5" descr="Ein Bild, das Gebäude, draußen, schwarz, Person enthält.&#10;&#10;Automatisch generierte Beschreibung">
            <a:extLst>
              <a:ext uri="{FF2B5EF4-FFF2-40B4-BE49-F238E27FC236}">
                <a16:creationId xmlns:a16="http://schemas.microsoft.com/office/drawing/2014/main" id="{C52AB2E2-7058-5C46-BFA5-C2721A80129E}"/>
              </a:ext>
            </a:extLst>
          </p:cNvPr>
          <p:cNvPicPr>
            <a:picLocks noChangeAspect="1"/>
          </p:cNvPicPr>
          <p:nvPr/>
        </p:nvPicPr>
        <p:blipFill rotWithShape="1">
          <a:blip r:embed="rId2"/>
          <a:srcRect l="11955" r="11692" b="3"/>
          <a:stretch/>
        </p:blipFill>
        <p:spPr>
          <a:xfrm>
            <a:off x="7137869" y="3437209"/>
            <a:ext cx="3352210" cy="322684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Grafik 2" descr="Ein Bild, das Text, draußen, Person, gehen enthält.&#10;&#10;Automatisch generierte Beschreibung17. ">
            <a:extLst>
              <a:ext uri="{FF2B5EF4-FFF2-40B4-BE49-F238E27FC236}">
                <a16:creationId xmlns:a16="http://schemas.microsoft.com/office/drawing/2014/main" id="{9A63EBB7-95C0-704A-B3E2-1C7281526DF2}"/>
              </a:ext>
            </a:extLst>
          </p:cNvPr>
          <p:cNvPicPr>
            <a:picLocks noChangeAspect="1"/>
          </p:cNvPicPr>
          <p:nvPr/>
        </p:nvPicPr>
        <p:blipFill rotWithShape="1">
          <a:blip r:embed="rId3"/>
          <a:srcRect l="501" r="16723" b="3"/>
          <a:stretch/>
        </p:blipFill>
        <p:spPr>
          <a:xfrm>
            <a:off x="7177381" y="431102"/>
            <a:ext cx="3352211" cy="286509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Textfeld 3">
            <a:extLst>
              <a:ext uri="{FF2B5EF4-FFF2-40B4-BE49-F238E27FC236}">
                <a16:creationId xmlns:a16="http://schemas.microsoft.com/office/drawing/2014/main" id="{7B73A92C-A3D2-AC41-9875-141330703F5B}"/>
              </a:ext>
            </a:extLst>
          </p:cNvPr>
          <p:cNvSpPr txBox="1"/>
          <p:nvPr/>
        </p:nvSpPr>
        <p:spPr>
          <a:xfrm>
            <a:off x="219419" y="271462"/>
            <a:ext cx="5476875" cy="2862322"/>
          </a:xfrm>
          <a:prstGeom prst="rect">
            <a:avLst/>
          </a:prstGeom>
          <a:noFill/>
        </p:spPr>
        <p:txBody>
          <a:bodyPr wrap="square" rtlCol="0">
            <a:spAutoFit/>
          </a:bodyPr>
          <a:lstStyle/>
          <a:p>
            <a:pPr>
              <a:spcAft>
                <a:spcPts val="600"/>
              </a:spcAft>
            </a:pPr>
            <a:r>
              <a:rPr lang="de-DE" dirty="0"/>
              <a:t>Als Aufstand vom 17. Juni 1953 wird der Aufstand bezeichnet, bei dem es in den Tagen um den 17. Juni 1953 in der DDR zu einer Welle von Streiks, Demonstrationen und Protesten kam, die mit politischen und wirtschaftlichen Forderungen verbunden waren. Es sterben etwa 50 Menschen, darunter auch Angehörige der DDR-Sicherheitsorgane. Insgesamt werden etwa 15.000 Personen im Zusammenhang mit dem Aufstand festgenommen. Bis Ende Januar 1954 werden 1.526 Angeklagte verurteilt.</a:t>
            </a:r>
          </a:p>
        </p:txBody>
      </p:sp>
    </p:spTree>
    <p:extLst>
      <p:ext uri="{BB962C8B-B14F-4D97-AF65-F5344CB8AC3E}">
        <p14:creationId xmlns:p14="http://schemas.microsoft.com/office/powerpoint/2010/main" val="205377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D813F-CE86-3244-91CD-355BC32BF05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a:t>Jugendprotest in den 50er Jahren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39823D01-DA09-1A4F-ADC8-CF1FB72E0072}"/>
              </a:ext>
            </a:extLst>
          </p:cNvPr>
          <p:cNvSpPr txBox="1"/>
          <p:nvPr/>
        </p:nvSpPr>
        <p:spPr>
          <a:xfrm>
            <a:off x="640080" y="2872899"/>
            <a:ext cx="4243589" cy="365973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000" dirty="0"/>
              <a:t>,,</a:t>
            </a:r>
            <a:r>
              <a:rPr lang="en-US" sz="1000" dirty="0" err="1"/>
              <a:t>Münchner</a:t>
            </a:r>
            <a:r>
              <a:rPr lang="en-US" sz="1000" dirty="0"/>
              <a:t> </a:t>
            </a:r>
            <a:r>
              <a:rPr lang="en-US" sz="1000" dirty="0" err="1"/>
              <a:t>Halbstarke</a:t>
            </a:r>
            <a:r>
              <a:rPr lang="en-US" sz="1000" dirty="0"/>
              <a:t> </a:t>
            </a:r>
            <a:r>
              <a:rPr lang="en-US" sz="1000" dirty="0" err="1"/>
              <a:t>lieferten</a:t>
            </a:r>
            <a:r>
              <a:rPr lang="en-US" sz="1000" dirty="0"/>
              <a:t> </a:t>
            </a:r>
            <a:r>
              <a:rPr lang="en-US" sz="1000" dirty="0" err="1"/>
              <a:t>Straßenschlacht</a:t>
            </a:r>
            <a:r>
              <a:rPr lang="en-US" sz="1000" dirty="0"/>
              <a:t> </a:t>
            </a:r>
            <a:r>
              <a:rPr lang="en-US" sz="1000" dirty="0" err="1"/>
              <a:t>mit</a:t>
            </a:r>
            <a:r>
              <a:rPr lang="en-US" sz="1000" dirty="0"/>
              <a:t> der </a:t>
            </a:r>
            <a:r>
              <a:rPr lang="en-US" sz="1000" dirty="0" err="1"/>
              <a:t>Polizei</a:t>
            </a:r>
            <a:r>
              <a:rPr lang="en-US" sz="1000" dirty="0"/>
              <a:t>: ,,</a:t>
            </a:r>
            <a:r>
              <a:rPr lang="en-US" sz="1000" dirty="0" err="1"/>
              <a:t>zu</a:t>
            </a:r>
            <a:r>
              <a:rPr lang="en-US" sz="1000" dirty="0"/>
              <a:t> </a:t>
            </a:r>
            <a:r>
              <a:rPr lang="en-US" sz="1000" dirty="0" err="1"/>
              <a:t>einer</a:t>
            </a:r>
            <a:r>
              <a:rPr lang="en-US" sz="1000" dirty="0"/>
              <a:t> </a:t>
            </a:r>
            <a:r>
              <a:rPr lang="en-US" sz="1000" dirty="0" err="1"/>
              <a:t>regelrechten</a:t>
            </a:r>
            <a:r>
              <a:rPr lang="en-US" sz="1000" dirty="0"/>
              <a:t> </a:t>
            </a:r>
            <a:r>
              <a:rPr lang="en-US" sz="1000" dirty="0" err="1"/>
              <a:t>Straßenschlacht</a:t>
            </a:r>
            <a:r>
              <a:rPr lang="en-US" sz="1000" dirty="0"/>
              <a:t> </a:t>
            </a:r>
            <a:r>
              <a:rPr lang="en-US" sz="1000" dirty="0" err="1"/>
              <a:t>zwischen</a:t>
            </a:r>
            <a:r>
              <a:rPr lang="en-US" sz="1000" dirty="0"/>
              <a:t> </a:t>
            </a:r>
            <a:r>
              <a:rPr lang="en-US" sz="1000" dirty="0" err="1"/>
              <a:t>Polizisten</a:t>
            </a:r>
            <a:r>
              <a:rPr lang="en-US" sz="1000" dirty="0"/>
              <a:t> und </a:t>
            </a:r>
            <a:r>
              <a:rPr lang="en-US" sz="1000" dirty="0" err="1"/>
              <a:t>Halbstarken</a:t>
            </a:r>
            <a:r>
              <a:rPr lang="en-US" sz="1000" dirty="0"/>
              <a:t> </a:t>
            </a:r>
            <a:r>
              <a:rPr lang="en-US" sz="1000" dirty="0" err="1"/>
              <a:t>kam</a:t>
            </a:r>
            <a:r>
              <a:rPr lang="en-US" sz="1000" dirty="0"/>
              <a:t> es ( ... ) in München. An die </a:t>
            </a:r>
            <a:r>
              <a:rPr lang="en-US" sz="1000" dirty="0" err="1"/>
              <a:t>hundert</a:t>
            </a:r>
            <a:r>
              <a:rPr lang="en-US" sz="1000" dirty="0"/>
              <a:t> </a:t>
            </a:r>
            <a:r>
              <a:rPr lang="en-US" sz="1000" dirty="0" err="1"/>
              <a:t>Jugendliche</a:t>
            </a:r>
            <a:r>
              <a:rPr lang="en-US" sz="1000" dirty="0"/>
              <a:t> </a:t>
            </a:r>
            <a:r>
              <a:rPr lang="en-US" sz="1000" dirty="0" err="1"/>
              <a:t>zwischen</a:t>
            </a:r>
            <a:r>
              <a:rPr lang="en-US" sz="1000" dirty="0"/>
              <a:t> 15 und 20 Jahren </a:t>
            </a:r>
            <a:r>
              <a:rPr lang="en-US" sz="1000" dirty="0" err="1"/>
              <a:t>hatten</a:t>
            </a:r>
            <a:r>
              <a:rPr lang="en-US" sz="1000" dirty="0"/>
              <a:t> </a:t>
            </a:r>
            <a:r>
              <a:rPr lang="en-US" sz="1000" dirty="0" err="1"/>
              <a:t>sich</a:t>
            </a:r>
            <a:r>
              <a:rPr lang="en-US" sz="1000" dirty="0"/>
              <a:t> </a:t>
            </a:r>
            <a:r>
              <a:rPr lang="en-US" sz="1000" dirty="0" err="1"/>
              <a:t>zusammengerottet</a:t>
            </a:r>
            <a:r>
              <a:rPr lang="en-US" sz="1000" dirty="0"/>
              <a:t>, </a:t>
            </a:r>
            <a:r>
              <a:rPr lang="en-US" sz="1000" dirty="0" err="1"/>
              <a:t>als</a:t>
            </a:r>
            <a:r>
              <a:rPr lang="en-US" sz="1000" dirty="0"/>
              <a:t> der </a:t>
            </a:r>
            <a:r>
              <a:rPr lang="en-US" sz="1000" dirty="0" err="1"/>
              <a:t>Betrieb</a:t>
            </a:r>
            <a:r>
              <a:rPr lang="en-US" sz="1000" dirty="0"/>
              <a:t> auf dem </a:t>
            </a:r>
            <a:r>
              <a:rPr lang="en-US" sz="1000" dirty="0" err="1"/>
              <a:t>Rummelplatz</a:t>
            </a:r>
            <a:r>
              <a:rPr lang="en-US" sz="1000" dirty="0"/>
              <a:t> </a:t>
            </a:r>
            <a:r>
              <a:rPr lang="en-US" sz="1000" dirty="0" err="1"/>
              <a:t>schließen</a:t>
            </a:r>
            <a:r>
              <a:rPr lang="en-US" sz="1000" dirty="0"/>
              <a:t> </a:t>
            </a:r>
            <a:r>
              <a:rPr lang="en-US" sz="1000" dirty="0" err="1"/>
              <a:t>wollte</a:t>
            </a:r>
            <a:r>
              <a:rPr lang="en-US" sz="1000" dirty="0"/>
              <a:t>. Die </a:t>
            </a:r>
            <a:r>
              <a:rPr lang="en-US" sz="1000" dirty="0" err="1"/>
              <a:t>Lichter</a:t>
            </a:r>
            <a:r>
              <a:rPr lang="en-US" sz="1000" dirty="0"/>
              <a:t> </a:t>
            </a:r>
            <a:r>
              <a:rPr lang="en-US" sz="1000" dirty="0" err="1"/>
              <a:t>waren</a:t>
            </a:r>
            <a:r>
              <a:rPr lang="en-US" sz="1000" dirty="0"/>
              <a:t> </a:t>
            </a:r>
            <a:r>
              <a:rPr lang="en-US" sz="1000" dirty="0" err="1"/>
              <a:t>kaum</a:t>
            </a:r>
            <a:r>
              <a:rPr lang="en-US" sz="1000" dirty="0"/>
              <a:t> </a:t>
            </a:r>
            <a:r>
              <a:rPr lang="en-US" sz="1000" dirty="0" err="1"/>
              <a:t>verlöscht</a:t>
            </a:r>
            <a:r>
              <a:rPr lang="en-US" sz="1000" dirty="0"/>
              <a:t>, </a:t>
            </a:r>
            <a:r>
              <a:rPr lang="en-US" sz="1000" dirty="0" err="1"/>
              <a:t>als</a:t>
            </a:r>
            <a:r>
              <a:rPr lang="en-US" sz="1000" dirty="0"/>
              <a:t> die </a:t>
            </a:r>
            <a:r>
              <a:rPr lang="en-US" sz="1000" dirty="0" err="1"/>
              <a:t>Halbwüchsigen</a:t>
            </a:r>
            <a:r>
              <a:rPr lang="en-US" sz="1000" dirty="0"/>
              <a:t> </a:t>
            </a:r>
            <a:r>
              <a:rPr lang="en-US" sz="1000" dirty="0" err="1"/>
              <a:t>zu</a:t>
            </a:r>
            <a:r>
              <a:rPr lang="en-US" sz="1000" dirty="0"/>
              <a:t> </a:t>
            </a:r>
            <a:r>
              <a:rPr lang="en-US" sz="1000" dirty="0" err="1"/>
              <a:t>pfeifen</a:t>
            </a:r>
            <a:r>
              <a:rPr lang="en-US" sz="1000" dirty="0"/>
              <a:t> und </a:t>
            </a:r>
            <a:r>
              <a:rPr lang="en-US" sz="1000" dirty="0" err="1"/>
              <a:t>zu</a:t>
            </a:r>
            <a:r>
              <a:rPr lang="en-US" sz="1000" dirty="0"/>
              <a:t> </a:t>
            </a:r>
            <a:r>
              <a:rPr lang="en-US" sz="1000" dirty="0" err="1"/>
              <a:t>johlen</a:t>
            </a:r>
            <a:r>
              <a:rPr lang="en-US" sz="1000" dirty="0"/>
              <a:t> </a:t>
            </a:r>
            <a:r>
              <a:rPr lang="en-US" sz="1000" dirty="0" err="1"/>
              <a:t>begannen</a:t>
            </a:r>
            <a:r>
              <a:rPr lang="en-US" sz="1000" dirty="0"/>
              <a:t>. Die </a:t>
            </a:r>
            <a:r>
              <a:rPr lang="en-US" sz="1000" dirty="0" err="1"/>
              <a:t>Polizei</a:t>
            </a:r>
            <a:r>
              <a:rPr lang="en-US" sz="1000" dirty="0"/>
              <a:t>, die </a:t>
            </a:r>
            <a:r>
              <a:rPr lang="en-US" sz="1000" dirty="0" err="1"/>
              <a:t>schon</a:t>
            </a:r>
            <a:r>
              <a:rPr lang="en-US" sz="1000" dirty="0"/>
              <a:t> an </a:t>
            </a:r>
            <a:r>
              <a:rPr lang="en-US" sz="1000" dirty="0" err="1"/>
              <a:t>Vortagen</a:t>
            </a:r>
            <a:r>
              <a:rPr lang="en-US" sz="1000" dirty="0"/>
              <a:t> </a:t>
            </a:r>
            <a:r>
              <a:rPr lang="en-US" sz="1000" dirty="0" err="1"/>
              <a:t>gegen</a:t>
            </a:r>
            <a:r>
              <a:rPr lang="en-US" sz="1000" dirty="0"/>
              <a:t> </a:t>
            </a:r>
            <a:r>
              <a:rPr lang="en-US" sz="1000" dirty="0" err="1"/>
              <a:t>Randalierende</a:t>
            </a:r>
            <a:r>
              <a:rPr lang="en-US" sz="1000" dirty="0"/>
              <a:t> </a:t>
            </a:r>
            <a:r>
              <a:rPr lang="en-US" sz="1000" dirty="0" err="1"/>
              <a:t>vorgehen</a:t>
            </a:r>
            <a:r>
              <a:rPr lang="en-US" sz="1000" dirty="0"/>
              <a:t> </a:t>
            </a:r>
            <a:r>
              <a:rPr lang="en-US" sz="1000" dirty="0" err="1"/>
              <a:t>mußte</a:t>
            </a:r>
            <a:r>
              <a:rPr lang="en-US" sz="1000" dirty="0"/>
              <a:t>, </a:t>
            </a:r>
            <a:r>
              <a:rPr lang="en-US" sz="1000" dirty="0" err="1"/>
              <a:t>hatte</a:t>
            </a:r>
            <a:r>
              <a:rPr lang="en-US" sz="1000" dirty="0"/>
              <a:t> </a:t>
            </a:r>
            <a:r>
              <a:rPr lang="en-US" sz="1000" dirty="0" err="1"/>
              <a:t>vorsorglich</a:t>
            </a:r>
            <a:r>
              <a:rPr lang="en-US" sz="1000" dirty="0"/>
              <a:t> </a:t>
            </a:r>
            <a:r>
              <a:rPr lang="en-US" sz="1000" dirty="0" err="1"/>
              <a:t>fünf</a:t>
            </a:r>
            <a:r>
              <a:rPr lang="en-US" sz="1000" dirty="0"/>
              <a:t> </a:t>
            </a:r>
            <a:r>
              <a:rPr lang="en-US" sz="1000" dirty="0" err="1"/>
              <a:t>Beamte</a:t>
            </a:r>
            <a:r>
              <a:rPr lang="en-US" sz="1000" dirty="0"/>
              <a:t> in </a:t>
            </a:r>
            <a:r>
              <a:rPr lang="en-US" sz="1000" dirty="0" err="1"/>
              <a:t>Zivil</a:t>
            </a:r>
            <a:r>
              <a:rPr lang="en-US" sz="1000" dirty="0"/>
              <a:t> </a:t>
            </a:r>
            <a:r>
              <a:rPr lang="en-US" sz="1000" dirty="0" err="1"/>
              <a:t>zum</a:t>
            </a:r>
            <a:r>
              <a:rPr lang="en-US" sz="1000" dirty="0"/>
              <a:t> </a:t>
            </a:r>
            <a:r>
              <a:rPr lang="en-US" sz="1000" dirty="0" err="1"/>
              <a:t>Jahrmarkt</a:t>
            </a:r>
            <a:r>
              <a:rPr lang="en-US" sz="1000" dirty="0"/>
              <a:t> </a:t>
            </a:r>
            <a:r>
              <a:rPr lang="en-US" sz="1000" dirty="0" err="1"/>
              <a:t>beordert</a:t>
            </a:r>
            <a:r>
              <a:rPr lang="en-US" sz="1000" dirty="0"/>
              <a:t>, die nun </a:t>
            </a:r>
            <a:r>
              <a:rPr lang="en-US" sz="1000" dirty="0" err="1"/>
              <a:t>versuchten</a:t>
            </a:r>
            <a:r>
              <a:rPr lang="en-US" sz="1000" dirty="0"/>
              <a:t>, den Platz </a:t>
            </a:r>
            <a:r>
              <a:rPr lang="en-US" sz="1000" dirty="0" err="1"/>
              <a:t>zu</a:t>
            </a:r>
            <a:r>
              <a:rPr lang="en-US" sz="1000" dirty="0"/>
              <a:t> </a:t>
            </a:r>
            <a:r>
              <a:rPr lang="en-US" sz="1000" dirty="0" err="1"/>
              <a:t>räumen</a:t>
            </a:r>
            <a:r>
              <a:rPr lang="en-US" sz="1000" dirty="0"/>
              <a:t>. </a:t>
            </a:r>
            <a:r>
              <a:rPr lang="en-US" sz="1000" dirty="0" err="1"/>
              <a:t>Immer</a:t>
            </a:r>
            <a:r>
              <a:rPr lang="en-US" sz="1000" dirty="0"/>
              <a:t> </a:t>
            </a:r>
            <a:r>
              <a:rPr lang="en-US" sz="1000" dirty="0" err="1"/>
              <a:t>mehr</a:t>
            </a:r>
            <a:r>
              <a:rPr lang="en-US" sz="1000" dirty="0"/>
              <a:t> </a:t>
            </a:r>
            <a:r>
              <a:rPr lang="en-US" sz="1000" dirty="0" err="1"/>
              <a:t>Halbstarke</a:t>
            </a:r>
            <a:r>
              <a:rPr lang="en-US" sz="1000" dirty="0"/>
              <a:t> </a:t>
            </a:r>
            <a:r>
              <a:rPr lang="en-US" sz="1000" dirty="0" err="1"/>
              <a:t>rotteten</a:t>
            </a:r>
            <a:r>
              <a:rPr lang="en-US" sz="1000" dirty="0"/>
              <a:t> </a:t>
            </a:r>
            <a:r>
              <a:rPr lang="en-US" sz="1000" dirty="0" err="1"/>
              <a:t>sich</a:t>
            </a:r>
            <a:r>
              <a:rPr lang="en-US" sz="1000" dirty="0"/>
              <a:t> </a:t>
            </a:r>
            <a:r>
              <a:rPr lang="en-US" sz="1000" dirty="0" err="1"/>
              <a:t>zusammen</a:t>
            </a:r>
            <a:r>
              <a:rPr lang="en-US" sz="1000" dirty="0"/>
              <a:t> und </a:t>
            </a:r>
            <a:r>
              <a:rPr lang="en-US" sz="1000" dirty="0" err="1"/>
              <a:t>leisteten</a:t>
            </a:r>
            <a:r>
              <a:rPr lang="en-US" sz="1000" dirty="0"/>
              <a:t> </a:t>
            </a:r>
            <a:r>
              <a:rPr lang="en-US" sz="1000" dirty="0" err="1"/>
              <a:t>Widerstand</a:t>
            </a:r>
            <a:r>
              <a:rPr lang="en-US" sz="1000" dirty="0"/>
              <a:t>, </a:t>
            </a:r>
            <a:r>
              <a:rPr lang="en-US" sz="1000" dirty="0" err="1"/>
              <a:t>selbst</a:t>
            </a:r>
            <a:r>
              <a:rPr lang="en-US" sz="1000" dirty="0"/>
              <a:t> </a:t>
            </a:r>
            <a:r>
              <a:rPr lang="en-US" sz="1000" dirty="0" err="1"/>
              <a:t>dann</a:t>
            </a:r>
            <a:r>
              <a:rPr lang="en-US" sz="1000" dirty="0"/>
              <a:t> </a:t>
            </a:r>
            <a:r>
              <a:rPr lang="en-US" sz="1000" dirty="0" err="1"/>
              <a:t>noch</a:t>
            </a:r>
            <a:r>
              <a:rPr lang="en-US" sz="1000" dirty="0"/>
              <a:t>, </a:t>
            </a:r>
            <a:r>
              <a:rPr lang="en-US" sz="1000" dirty="0" err="1"/>
              <a:t>als</a:t>
            </a:r>
            <a:r>
              <a:rPr lang="en-US" sz="1000" dirty="0"/>
              <a:t> das </a:t>
            </a:r>
            <a:r>
              <a:rPr lang="en-US" sz="1000" dirty="0" err="1"/>
              <a:t>Überfallkommando</a:t>
            </a:r>
            <a:r>
              <a:rPr lang="en-US" sz="1000" dirty="0"/>
              <a:t> </a:t>
            </a:r>
            <a:r>
              <a:rPr lang="en-US" sz="1000" dirty="0" err="1"/>
              <a:t>mit</a:t>
            </a:r>
            <a:r>
              <a:rPr lang="en-US" sz="1000" dirty="0"/>
              <a:t> </a:t>
            </a:r>
            <a:r>
              <a:rPr lang="en-US" sz="1000" dirty="0" err="1"/>
              <a:t>einem</a:t>
            </a:r>
            <a:r>
              <a:rPr lang="en-US" sz="1000" dirty="0"/>
              <a:t> </a:t>
            </a:r>
            <a:r>
              <a:rPr lang="en-US" sz="1000" dirty="0" err="1"/>
              <a:t>Funkstreifenwagen</a:t>
            </a:r>
            <a:r>
              <a:rPr lang="en-US" sz="1000" dirty="0"/>
              <a:t> </a:t>
            </a:r>
            <a:r>
              <a:rPr lang="en-US" sz="1000" dirty="0" err="1"/>
              <a:t>eintraf</a:t>
            </a:r>
            <a:r>
              <a:rPr lang="en-US" sz="1000" dirty="0"/>
              <a:t>. </a:t>
            </a:r>
            <a:r>
              <a:rPr lang="en-US" sz="1000" dirty="0" err="1"/>
              <a:t>Mit</a:t>
            </a:r>
            <a:r>
              <a:rPr lang="en-US" sz="1000" dirty="0"/>
              <a:t> </a:t>
            </a:r>
            <a:r>
              <a:rPr lang="en-US" sz="1000" dirty="0" err="1"/>
              <a:t>Gummiknüppeln</a:t>
            </a:r>
            <a:r>
              <a:rPr lang="en-US" sz="1000" dirty="0"/>
              <a:t> </a:t>
            </a:r>
            <a:r>
              <a:rPr lang="en-US" sz="1000" dirty="0" err="1"/>
              <a:t>wurden</a:t>
            </a:r>
            <a:r>
              <a:rPr lang="en-US" sz="1000" dirty="0"/>
              <a:t> die </a:t>
            </a:r>
            <a:r>
              <a:rPr lang="en-US" sz="1000" dirty="0" err="1"/>
              <a:t>Randalierenden</a:t>
            </a:r>
            <a:r>
              <a:rPr lang="en-US" sz="1000" dirty="0"/>
              <a:t> </a:t>
            </a:r>
            <a:r>
              <a:rPr lang="en-US" sz="1000" dirty="0" err="1"/>
              <a:t>abgedrängt</a:t>
            </a:r>
            <a:r>
              <a:rPr lang="en-US" sz="1000" dirty="0"/>
              <a:t>. Dann </a:t>
            </a:r>
            <a:r>
              <a:rPr lang="en-US" sz="1000" dirty="0" err="1"/>
              <a:t>gingen</a:t>
            </a:r>
            <a:r>
              <a:rPr lang="en-US" sz="1000" dirty="0"/>
              <a:t> </a:t>
            </a:r>
            <a:r>
              <a:rPr lang="en-US" sz="1000" dirty="0" err="1"/>
              <a:t>etwa</a:t>
            </a:r>
            <a:r>
              <a:rPr lang="en-US" sz="1000" dirty="0"/>
              <a:t> 300 </a:t>
            </a:r>
            <a:r>
              <a:rPr lang="en-US" sz="1000" dirty="0" err="1"/>
              <a:t>Jugendliche</a:t>
            </a:r>
            <a:r>
              <a:rPr lang="en-US" sz="1000" dirty="0"/>
              <a:t> </a:t>
            </a:r>
            <a:r>
              <a:rPr lang="en-US" sz="1000" dirty="0" err="1"/>
              <a:t>zum</a:t>
            </a:r>
            <a:r>
              <a:rPr lang="en-US" sz="1000" dirty="0"/>
              <a:t> </a:t>
            </a:r>
            <a:r>
              <a:rPr lang="en-US" sz="1000" dirty="0" err="1"/>
              <a:t>Gegenangriff</a:t>
            </a:r>
            <a:r>
              <a:rPr lang="en-US" sz="1000" dirty="0"/>
              <a:t> </a:t>
            </a:r>
            <a:r>
              <a:rPr lang="en-US" sz="1000" dirty="0" err="1"/>
              <a:t>über</a:t>
            </a:r>
            <a:r>
              <a:rPr lang="en-US" sz="1000" dirty="0"/>
              <a:t> und </a:t>
            </a:r>
            <a:r>
              <a:rPr lang="en-US" sz="1000" dirty="0" err="1"/>
              <a:t>bewarfen</a:t>
            </a:r>
            <a:r>
              <a:rPr lang="en-US" sz="1000" dirty="0"/>
              <a:t> die </a:t>
            </a:r>
            <a:r>
              <a:rPr lang="en-US" sz="1000" dirty="0" err="1"/>
              <a:t>Polizisten</a:t>
            </a:r>
            <a:r>
              <a:rPr lang="en-US" sz="1000" dirty="0"/>
              <a:t> </a:t>
            </a:r>
            <a:r>
              <a:rPr lang="en-US" sz="1000" dirty="0" err="1"/>
              <a:t>mit</a:t>
            </a:r>
            <a:r>
              <a:rPr lang="en-US" sz="1000" dirty="0"/>
              <a:t> </a:t>
            </a:r>
            <a:r>
              <a:rPr lang="en-US" sz="1000" dirty="0" err="1"/>
              <a:t>Pflastersteinen</a:t>
            </a:r>
            <a:r>
              <a:rPr lang="en-US" sz="1000" dirty="0"/>
              <a:t>, </a:t>
            </a:r>
            <a:r>
              <a:rPr lang="en-US" sz="1000" dirty="0" err="1"/>
              <a:t>wodurch</a:t>
            </a:r>
            <a:r>
              <a:rPr lang="en-US" sz="1000" dirty="0"/>
              <a:t> </a:t>
            </a:r>
            <a:r>
              <a:rPr lang="en-US" sz="1000" dirty="0" err="1"/>
              <a:t>u.a.</a:t>
            </a:r>
            <a:r>
              <a:rPr lang="en-US" sz="1000" dirty="0"/>
              <a:t> die </a:t>
            </a:r>
            <a:r>
              <a:rPr lang="en-US" sz="1000" dirty="0" err="1"/>
              <a:t>Windschutzscheibe</a:t>
            </a:r>
            <a:r>
              <a:rPr lang="en-US" sz="1000" dirty="0"/>
              <a:t> des </a:t>
            </a:r>
            <a:r>
              <a:rPr lang="en-US" sz="1000" dirty="0" err="1"/>
              <a:t>Streifenwagens</a:t>
            </a:r>
            <a:r>
              <a:rPr lang="en-US" sz="1000" dirty="0"/>
              <a:t> </a:t>
            </a:r>
            <a:r>
              <a:rPr lang="en-US" sz="1000" dirty="0" err="1"/>
              <a:t>zersplitterte</a:t>
            </a:r>
            <a:r>
              <a:rPr lang="en-US" sz="1000" dirty="0"/>
              <a:t> und </a:t>
            </a:r>
            <a:r>
              <a:rPr lang="en-US" sz="1000" dirty="0" err="1"/>
              <a:t>ein</a:t>
            </a:r>
            <a:r>
              <a:rPr lang="en-US" sz="1000" dirty="0"/>
              <a:t> </a:t>
            </a:r>
            <a:r>
              <a:rPr lang="en-US" sz="1000" dirty="0" err="1"/>
              <a:t>Beamter</a:t>
            </a:r>
            <a:r>
              <a:rPr lang="en-US" sz="1000" dirty="0"/>
              <a:t> </a:t>
            </a:r>
            <a:r>
              <a:rPr lang="en-US" sz="1000" dirty="0" err="1"/>
              <a:t>getroffen</a:t>
            </a:r>
            <a:r>
              <a:rPr lang="en-US" sz="1000" dirty="0"/>
              <a:t> </a:t>
            </a:r>
            <a:r>
              <a:rPr lang="en-US" sz="1000" dirty="0" err="1"/>
              <a:t>wurde</a:t>
            </a:r>
            <a:r>
              <a:rPr lang="en-US" sz="1000" dirty="0"/>
              <a:t>. </a:t>
            </a:r>
            <a:r>
              <a:rPr lang="en-US" sz="1000" dirty="0" err="1"/>
              <a:t>Schließlich</a:t>
            </a:r>
            <a:r>
              <a:rPr lang="en-US" sz="1000" dirty="0"/>
              <a:t> </a:t>
            </a:r>
            <a:r>
              <a:rPr lang="en-US" sz="1000" dirty="0" err="1"/>
              <a:t>trafen</a:t>
            </a:r>
            <a:r>
              <a:rPr lang="en-US" sz="1000" dirty="0"/>
              <a:t> </a:t>
            </a:r>
            <a:r>
              <a:rPr lang="en-US" sz="1000" dirty="0" err="1"/>
              <a:t>vom</a:t>
            </a:r>
            <a:r>
              <a:rPr lang="en-US" sz="1000" dirty="0"/>
              <a:t> </a:t>
            </a:r>
            <a:r>
              <a:rPr lang="en-US" sz="1000" dirty="0" err="1"/>
              <a:t>Polizeipräsidium</a:t>
            </a:r>
            <a:r>
              <a:rPr lang="en-US" sz="1000" dirty="0"/>
              <a:t> der </a:t>
            </a:r>
            <a:r>
              <a:rPr lang="en-US" sz="1000" dirty="0" err="1"/>
              <a:t>Wasserwerfer</a:t>
            </a:r>
            <a:r>
              <a:rPr lang="en-US" sz="1000" dirty="0"/>
              <a:t> und </a:t>
            </a:r>
            <a:r>
              <a:rPr lang="en-US" sz="1000" dirty="0" err="1"/>
              <a:t>ein</a:t>
            </a:r>
            <a:r>
              <a:rPr lang="en-US" sz="1000" dirty="0"/>
              <a:t> </a:t>
            </a:r>
            <a:r>
              <a:rPr lang="en-US" sz="1000" dirty="0" err="1"/>
              <a:t>zweites</a:t>
            </a:r>
            <a:r>
              <a:rPr lang="en-US" sz="1000" dirty="0"/>
              <a:t> </a:t>
            </a:r>
            <a:r>
              <a:rPr lang="en-US" sz="1000" dirty="0" err="1"/>
              <a:t>Überfallkommando</a:t>
            </a:r>
            <a:r>
              <a:rPr lang="en-US" sz="1000" dirty="0"/>
              <a:t> </a:t>
            </a:r>
            <a:r>
              <a:rPr lang="en-US" sz="1000" dirty="0" err="1"/>
              <a:t>ein</a:t>
            </a:r>
            <a:r>
              <a:rPr lang="en-US" sz="1000" dirty="0"/>
              <a:t>. </a:t>
            </a:r>
            <a:r>
              <a:rPr lang="en-US" sz="1000" dirty="0" err="1"/>
              <a:t>Danach</a:t>
            </a:r>
            <a:r>
              <a:rPr lang="en-US" sz="1000" dirty="0"/>
              <a:t> </a:t>
            </a:r>
            <a:r>
              <a:rPr lang="en-US" sz="1000" dirty="0" err="1"/>
              <a:t>zerstreuten</a:t>
            </a:r>
            <a:r>
              <a:rPr lang="en-US" sz="1000" dirty="0"/>
              <a:t> </a:t>
            </a:r>
            <a:r>
              <a:rPr lang="en-US" sz="1000" dirty="0" err="1"/>
              <a:t>sich</a:t>
            </a:r>
            <a:r>
              <a:rPr lang="en-US" sz="1000" dirty="0"/>
              <a:t> die </a:t>
            </a:r>
            <a:r>
              <a:rPr lang="en-US" sz="1000" dirty="0" err="1"/>
              <a:t>Jugendlichen</a:t>
            </a:r>
            <a:r>
              <a:rPr lang="en-US" sz="1000" dirty="0"/>
              <a:t> </a:t>
            </a:r>
            <a:r>
              <a:rPr lang="en-US" sz="1000" dirty="0" err="1"/>
              <a:t>unter</a:t>
            </a:r>
            <a:r>
              <a:rPr lang="en-US" sz="1000" dirty="0"/>
              <a:t> </a:t>
            </a:r>
            <a:r>
              <a:rPr lang="en-US" sz="1000" dirty="0" err="1"/>
              <a:t>Protestrufen</a:t>
            </a:r>
            <a:r>
              <a:rPr lang="en-US" sz="1000" dirty="0"/>
              <a:t> und </a:t>
            </a:r>
            <a:r>
              <a:rPr lang="en-US" sz="1000" dirty="0" err="1"/>
              <a:t>Pfiffen</a:t>
            </a:r>
            <a:r>
              <a:rPr lang="en-US" sz="1000" dirty="0"/>
              <a:t>. Elf </a:t>
            </a:r>
            <a:r>
              <a:rPr lang="en-US" sz="1000" dirty="0" err="1"/>
              <a:t>Jugendliche</a:t>
            </a:r>
            <a:r>
              <a:rPr lang="en-US" sz="1000" dirty="0"/>
              <a:t> </a:t>
            </a:r>
            <a:r>
              <a:rPr lang="en-US" sz="1000" dirty="0" err="1"/>
              <a:t>wurden</a:t>
            </a:r>
            <a:r>
              <a:rPr lang="en-US" sz="1000" dirty="0"/>
              <a:t> </a:t>
            </a:r>
            <a:r>
              <a:rPr lang="en-US" sz="1000" dirty="0" err="1"/>
              <a:t>festgenommen</a:t>
            </a:r>
            <a:r>
              <a:rPr lang="en-US" sz="1000" dirty="0"/>
              <a:t> und </a:t>
            </a:r>
            <a:r>
              <a:rPr lang="en-US" sz="1000" dirty="0" err="1"/>
              <a:t>werden</a:t>
            </a:r>
            <a:r>
              <a:rPr lang="en-US" sz="1000" dirty="0"/>
              <a:t> </a:t>
            </a:r>
            <a:r>
              <a:rPr lang="en-US" sz="1000" dirty="0" err="1"/>
              <a:t>wegen</a:t>
            </a:r>
            <a:r>
              <a:rPr lang="en-US" sz="1000" dirty="0"/>
              <a:t> </a:t>
            </a:r>
            <a:r>
              <a:rPr lang="en-US" sz="1000" dirty="0" err="1"/>
              <a:t>Aufruhrs</a:t>
            </a:r>
            <a:r>
              <a:rPr lang="en-US" sz="1000" dirty="0"/>
              <a:t> </a:t>
            </a:r>
            <a:r>
              <a:rPr lang="en-US" sz="1000" dirty="0" err="1"/>
              <a:t>angezeigt</a:t>
            </a:r>
            <a:r>
              <a:rPr lang="en-US" sz="1000" dirty="0"/>
              <a:t>.“</a:t>
            </a:r>
          </a:p>
          <a:p>
            <a:pPr indent="-228600">
              <a:lnSpc>
                <a:spcPct val="90000"/>
              </a:lnSpc>
              <a:spcAft>
                <a:spcPts val="600"/>
              </a:spcAft>
              <a:buFont typeface="Arial" panose="020B0604020202020204" pitchFamily="34" charset="0"/>
              <a:buChar char="•"/>
            </a:pPr>
            <a:r>
              <a:rPr lang="en-US" sz="1000" dirty="0"/>
              <a:t>Quelle: WAZ 06.08.1956</a:t>
            </a:r>
          </a:p>
          <a:p>
            <a:pPr indent="-228600">
              <a:lnSpc>
                <a:spcPct val="90000"/>
              </a:lnSpc>
              <a:spcAft>
                <a:spcPts val="600"/>
              </a:spcAft>
              <a:buFont typeface="Arial" panose="020B0604020202020204" pitchFamily="34" charset="0"/>
              <a:buChar char="•"/>
            </a:pPr>
            <a:r>
              <a:rPr lang="en-US" sz="1000" dirty="0" err="1"/>
              <a:t>Bildquelle</a:t>
            </a:r>
            <a:r>
              <a:rPr lang="en-US" sz="1000" dirty="0"/>
              <a:t>: </a:t>
            </a:r>
            <a:r>
              <a:rPr lang="en-US" sz="1000" dirty="0">
                <a:hlinkClick r:id="rId2"/>
              </a:rPr>
              <a:t>https://www.bpb.de/geschichte/zeitgeschichte/jugendkulturen-in-deutschland/36156/die-halbstarken</a:t>
            </a:r>
            <a:endParaRPr lang="en-US" sz="1000" dirty="0"/>
          </a:p>
          <a:p>
            <a:pPr indent="-228600">
              <a:lnSpc>
                <a:spcPct val="90000"/>
              </a:lnSpc>
              <a:spcAft>
                <a:spcPts val="600"/>
              </a:spcAft>
              <a:buFont typeface="Arial" panose="020B0604020202020204" pitchFamily="34" charset="0"/>
              <a:buChar char="•"/>
            </a:pPr>
            <a:r>
              <a:rPr lang="en-US" sz="1000" dirty="0">
                <a:hlinkClick r:id="rId3"/>
              </a:rPr>
              <a:t>https://www.youtube.com/watch?v=k-WmQ1YEklY</a:t>
            </a:r>
            <a:r>
              <a:rPr lang="en-US" sz="1000" dirty="0"/>
              <a:t> </a:t>
            </a:r>
            <a:r>
              <a:rPr lang="en-US" sz="1000" dirty="0" err="1"/>
              <a:t>zum</a:t>
            </a:r>
            <a:r>
              <a:rPr lang="en-US" sz="1000" dirty="0"/>
              <a:t> </a:t>
            </a:r>
            <a:r>
              <a:rPr lang="en-US" sz="1000" dirty="0" err="1"/>
              <a:t>Selbststudium</a:t>
            </a:r>
            <a:r>
              <a:rPr lang="en-US" sz="1000" dirty="0"/>
              <a:t>!</a:t>
            </a:r>
          </a:p>
        </p:txBody>
      </p:sp>
      <p:pic>
        <p:nvPicPr>
          <p:cNvPr id="5" name="Grafik 4" descr="Ein Bild, das Person, stehend, Gruppe, Personen enthält.&#10;&#10;Automatisch generierte Beschreibung">
            <a:extLst>
              <a:ext uri="{FF2B5EF4-FFF2-40B4-BE49-F238E27FC236}">
                <a16:creationId xmlns:a16="http://schemas.microsoft.com/office/drawing/2014/main" id="{08EA63EA-87B8-0C44-BC87-9241F8B40F5A}"/>
              </a:ext>
            </a:extLst>
          </p:cNvPr>
          <p:cNvPicPr>
            <a:picLocks noChangeAspect="1"/>
          </p:cNvPicPr>
          <p:nvPr/>
        </p:nvPicPr>
        <p:blipFill rotWithShape="1">
          <a:blip r:embed="rId4"/>
          <a:srcRect l="17145" r="1590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321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5684E87-2120-B74F-823F-0F4417F77203}"/>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3700" kern="1200">
                <a:solidFill>
                  <a:schemeClr val="tx1"/>
                </a:solidFill>
                <a:latin typeface="+mj-lt"/>
                <a:ea typeface="+mj-ea"/>
                <a:cs typeface="+mj-cs"/>
              </a:rPr>
              <a:t>Ziviler Protest gegen Militarisierung und Atomenergie</a:t>
            </a:r>
          </a:p>
        </p:txBody>
      </p:sp>
      <p:sp>
        <p:nvSpPr>
          <p:cNvPr id="23"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feld 2">
            <a:extLst>
              <a:ext uri="{FF2B5EF4-FFF2-40B4-BE49-F238E27FC236}">
                <a16:creationId xmlns:a16="http://schemas.microsoft.com/office/drawing/2014/main" id="{3806593A-76D9-664C-8282-F936A136D3D5}"/>
              </a:ext>
            </a:extLst>
          </p:cNvPr>
          <p:cNvSpPr txBox="1"/>
          <p:nvPr/>
        </p:nvSpPr>
        <p:spPr>
          <a:xfrm>
            <a:off x="1115568" y="2481943"/>
            <a:ext cx="10168128" cy="36950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b="1" dirty="0"/>
              <a:t>OHNE-MICH-BEWEGUNG</a:t>
            </a:r>
            <a:r>
              <a:rPr lang="en-US" sz="1500" dirty="0"/>
              <a:t> (</a:t>
            </a:r>
            <a:r>
              <a:rPr lang="en-US" sz="1500" dirty="0" err="1"/>
              <a:t>als</a:t>
            </a:r>
            <a:r>
              <a:rPr lang="en-US" sz="1500" dirty="0"/>
              <a:t> </a:t>
            </a:r>
            <a:r>
              <a:rPr lang="en-US" sz="1500" dirty="0" err="1"/>
              <a:t>Beispiel</a:t>
            </a:r>
            <a:r>
              <a:rPr lang="en-US" sz="1500" dirty="0"/>
              <a:t>!) </a:t>
            </a:r>
          </a:p>
          <a:p>
            <a:pPr indent="-228600">
              <a:lnSpc>
                <a:spcPct val="90000"/>
              </a:lnSpc>
              <a:spcAft>
                <a:spcPts val="600"/>
              </a:spcAft>
              <a:buFont typeface="Arial" panose="020B0604020202020204" pitchFamily="34" charset="0"/>
              <a:buChar char="•"/>
            </a:pPr>
            <a:r>
              <a:rPr lang="en-US" sz="1500" dirty="0"/>
              <a:t>In den </a:t>
            </a:r>
            <a:r>
              <a:rPr lang="en-US" sz="1500" dirty="0" err="1"/>
              <a:t>ersten</a:t>
            </a:r>
            <a:r>
              <a:rPr lang="en-US" sz="1500" dirty="0"/>
              <a:t> </a:t>
            </a:r>
            <a:r>
              <a:rPr lang="en-US" sz="1500" dirty="0" err="1"/>
              <a:t>Nachkriegsjahren</a:t>
            </a:r>
            <a:r>
              <a:rPr lang="en-US" sz="1500" dirty="0"/>
              <a:t> war die </a:t>
            </a:r>
            <a:r>
              <a:rPr lang="en-US" sz="1500" dirty="0" err="1"/>
              <a:t>Haltung</a:t>
            </a:r>
            <a:r>
              <a:rPr lang="en-US" sz="1500" dirty="0"/>
              <a:t> der </a:t>
            </a:r>
            <a:r>
              <a:rPr lang="en-US" sz="1500" dirty="0" err="1"/>
              <a:t>Deutschen</a:t>
            </a:r>
            <a:r>
              <a:rPr lang="en-US" sz="1500" dirty="0"/>
              <a:t> und der </a:t>
            </a:r>
            <a:r>
              <a:rPr lang="en-US" sz="1500" dirty="0" err="1"/>
              <a:t>meisten</a:t>
            </a:r>
            <a:r>
              <a:rPr lang="en-US" sz="1500" dirty="0"/>
              <a:t> </a:t>
            </a:r>
            <a:r>
              <a:rPr lang="en-US" sz="1500" dirty="0" err="1"/>
              <a:t>Parteien</a:t>
            </a:r>
            <a:r>
              <a:rPr lang="en-US" sz="1500" dirty="0"/>
              <a:t> von der Parole </a:t>
            </a:r>
            <a:r>
              <a:rPr lang="en-US" sz="1500" i="1" dirty="0" err="1"/>
              <a:t>Nie</a:t>
            </a:r>
            <a:r>
              <a:rPr lang="en-US" sz="1500" i="1" dirty="0"/>
              <a:t> </a:t>
            </a:r>
            <a:r>
              <a:rPr lang="en-US" sz="1500" i="1" dirty="0" err="1"/>
              <a:t>wieder</a:t>
            </a:r>
            <a:r>
              <a:rPr lang="en-US" sz="1500" i="1" dirty="0"/>
              <a:t> Krieg</a:t>
            </a:r>
            <a:r>
              <a:rPr lang="en-US" sz="1500" dirty="0"/>
              <a:t> </a:t>
            </a:r>
            <a:r>
              <a:rPr lang="en-US" sz="1500" dirty="0" err="1"/>
              <a:t>bestimmt</a:t>
            </a:r>
            <a:r>
              <a:rPr lang="en-US" sz="1500" dirty="0"/>
              <a:t>. Dies </a:t>
            </a:r>
            <a:r>
              <a:rPr lang="en-US" sz="1500" dirty="0" err="1"/>
              <a:t>wirkte</a:t>
            </a:r>
            <a:r>
              <a:rPr lang="en-US" sz="1500" dirty="0"/>
              <a:t> </a:t>
            </a:r>
            <a:r>
              <a:rPr lang="en-US" sz="1500" dirty="0" err="1"/>
              <a:t>sich</a:t>
            </a:r>
            <a:r>
              <a:rPr lang="en-US" sz="1500" dirty="0"/>
              <a:t> so </a:t>
            </a:r>
            <a:r>
              <a:rPr lang="en-US" sz="1500" dirty="0" err="1"/>
              <a:t>aus</a:t>
            </a:r>
            <a:r>
              <a:rPr lang="en-US" sz="1500" dirty="0"/>
              <a:t>, </a:t>
            </a:r>
            <a:r>
              <a:rPr lang="en-US" sz="1500" dirty="0" err="1"/>
              <a:t>dass</a:t>
            </a:r>
            <a:r>
              <a:rPr lang="en-US" sz="1500" dirty="0"/>
              <a:t> die </a:t>
            </a:r>
            <a:r>
              <a:rPr lang="en-US" sz="1500" dirty="0" err="1"/>
              <a:t>Kriegsdienstverweigerung</a:t>
            </a:r>
            <a:r>
              <a:rPr lang="en-US" sz="1500" dirty="0"/>
              <a:t> </a:t>
            </a:r>
            <a:r>
              <a:rPr lang="en-US" sz="1500" dirty="0" err="1"/>
              <a:t>aus</a:t>
            </a:r>
            <a:r>
              <a:rPr lang="en-US" sz="1500" dirty="0"/>
              <a:t> </a:t>
            </a:r>
            <a:r>
              <a:rPr lang="en-US" sz="1500" dirty="0" err="1"/>
              <a:t>Gewissensgründen</a:t>
            </a:r>
            <a:r>
              <a:rPr lang="en-US" sz="1500" dirty="0"/>
              <a:t> </a:t>
            </a:r>
            <a:r>
              <a:rPr lang="en-US" sz="1500" dirty="0" err="1"/>
              <a:t>als</a:t>
            </a:r>
            <a:r>
              <a:rPr lang="en-US" sz="1500" dirty="0"/>
              <a:t> </a:t>
            </a:r>
            <a:r>
              <a:rPr lang="en-US" sz="1500" dirty="0" err="1"/>
              <a:t>Grundrecht</a:t>
            </a:r>
            <a:r>
              <a:rPr lang="en-US" sz="1500" dirty="0"/>
              <a:t> </a:t>
            </a:r>
            <a:r>
              <a:rPr lang="en-US" sz="1500" dirty="0" err="1"/>
              <a:t>im</a:t>
            </a:r>
            <a:r>
              <a:rPr lang="en-US" sz="1500" dirty="0"/>
              <a:t> </a:t>
            </a:r>
            <a:r>
              <a:rPr lang="en-US" sz="1500" dirty="0">
                <a:hlinkClick r:id="rId2" tooltip="Grundgesetz"/>
              </a:rPr>
              <a:t>Grundgesetz</a:t>
            </a:r>
            <a:r>
              <a:rPr lang="en-US" sz="1500" dirty="0"/>
              <a:t> </a:t>
            </a:r>
            <a:r>
              <a:rPr lang="en-US" sz="1500" dirty="0" err="1"/>
              <a:t>verankert</a:t>
            </a:r>
            <a:r>
              <a:rPr lang="en-US" sz="1500" dirty="0"/>
              <a:t> </a:t>
            </a:r>
            <a:r>
              <a:rPr lang="en-US" sz="1500" dirty="0" err="1"/>
              <a:t>wurde</a:t>
            </a:r>
            <a:r>
              <a:rPr lang="en-US" sz="1500" dirty="0"/>
              <a:t>, </a:t>
            </a:r>
            <a:r>
              <a:rPr lang="en-US" sz="1500" dirty="0" err="1"/>
              <a:t>nicht</a:t>
            </a:r>
            <a:r>
              <a:rPr lang="en-US" sz="1500" dirty="0"/>
              <a:t> </a:t>
            </a:r>
            <a:r>
              <a:rPr lang="en-US" sz="1500" dirty="0" err="1"/>
              <a:t>aber</a:t>
            </a:r>
            <a:r>
              <a:rPr lang="en-US" sz="1500" dirty="0"/>
              <a:t> die </a:t>
            </a:r>
            <a:r>
              <a:rPr lang="en-US" sz="1500" dirty="0" err="1"/>
              <a:t>Landesverteidigung</a:t>
            </a:r>
            <a:r>
              <a:rPr lang="en-US" sz="1500" dirty="0"/>
              <a:t>.</a:t>
            </a:r>
          </a:p>
          <a:p>
            <a:pPr indent="-228600">
              <a:lnSpc>
                <a:spcPct val="90000"/>
              </a:lnSpc>
              <a:spcAft>
                <a:spcPts val="600"/>
              </a:spcAft>
              <a:buFont typeface="Arial" panose="020B0604020202020204" pitchFamily="34" charset="0"/>
              <a:buChar char="•"/>
            </a:pPr>
            <a:r>
              <a:rPr lang="en-US" sz="1500" dirty="0" err="1"/>
              <a:t>Infolge</a:t>
            </a:r>
            <a:r>
              <a:rPr lang="en-US" sz="1500" dirty="0"/>
              <a:t> der </a:t>
            </a:r>
            <a:r>
              <a:rPr lang="en-US" sz="1500" dirty="0" err="1"/>
              <a:t>Gründung</a:t>
            </a:r>
            <a:r>
              <a:rPr lang="en-US" sz="1500" dirty="0"/>
              <a:t> der </a:t>
            </a:r>
            <a:r>
              <a:rPr lang="en-US" sz="1500" dirty="0">
                <a:hlinkClick r:id="rId3" tooltip="NATO"/>
              </a:rPr>
              <a:t>NATO</a:t>
            </a:r>
            <a:r>
              <a:rPr lang="en-US" sz="1500" dirty="0"/>
              <a:t> 1949 </a:t>
            </a:r>
            <a:r>
              <a:rPr lang="en-US" sz="1500" dirty="0" err="1"/>
              <a:t>trieb</a:t>
            </a:r>
            <a:r>
              <a:rPr lang="en-US" sz="1500" dirty="0"/>
              <a:t> </a:t>
            </a:r>
            <a:r>
              <a:rPr lang="en-US" sz="1500" dirty="0" err="1"/>
              <a:t>Bundeskanzler</a:t>
            </a:r>
            <a:r>
              <a:rPr lang="en-US" sz="1500" dirty="0"/>
              <a:t> </a:t>
            </a:r>
            <a:r>
              <a:rPr lang="en-US" sz="1500" dirty="0">
                <a:hlinkClick r:id="rId4" tooltip="Konrad Adenauer"/>
              </a:rPr>
              <a:t>Konrad Adenauer</a:t>
            </a:r>
            <a:r>
              <a:rPr lang="en-US" sz="1500" dirty="0"/>
              <a:t> und seine </a:t>
            </a:r>
            <a:r>
              <a:rPr lang="en-US" sz="1500" dirty="0" err="1"/>
              <a:t>Partei</a:t>
            </a:r>
            <a:r>
              <a:rPr lang="en-US" sz="1500" dirty="0"/>
              <a:t>, die </a:t>
            </a:r>
            <a:r>
              <a:rPr lang="en-US" sz="1500" dirty="0">
                <a:hlinkClick r:id="rId5" tooltip="Christlich Demokratische Union"/>
              </a:rPr>
              <a:t>CDU</a:t>
            </a:r>
            <a:r>
              <a:rPr lang="en-US" sz="1500" dirty="0"/>
              <a:t>, die </a:t>
            </a:r>
            <a:r>
              <a:rPr lang="en-US" sz="1500" dirty="0" err="1"/>
              <a:t>wirtschaftliche</a:t>
            </a:r>
            <a:r>
              <a:rPr lang="en-US" sz="1500" dirty="0"/>
              <a:t>, </a:t>
            </a:r>
            <a:r>
              <a:rPr lang="en-US" sz="1500" dirty="0" err="1"/>
              <a:t>politische</a:t>
            </a:r>
            <a:r>
              <a:rPr lang="en-US" sz="1500" dirty="0"/>
              <a:t> und </a:t>
            </a:r>
            <a:r>
              <a:rPr lang="en-US" sz="1500" dirty="0" err="1"/>
              <a:t>militärische</a:t>
            </a:r>
            <a:r>
              <a:rPr lang="en-US" sz="1500" dirty="0"/>
              <a:t> Integration der </a:t>
            </a:r>
            <a:r>
              <a:rPr lang="en-US" sz="1500" dirty="0">
                <a:hlinkClick r:id="rId6" tooltip="Westdeutschland"/>
              </a:rPr>
              <a:t>Bundesrepublik</a:t>
            </a:r>
            <a:r>
              <a:rPr lang="en-US" sz="1500" dirty="0"/>
              <a:t> in das </a:t>
            </a:r>
            <a:r>
              <a:rPr lang="en-US" sz="1500" dirty="0" err="1"/>
              <a:t>Westbündnis</a:t>
            </a:r>
            <a:r>
              <a:rPr lang="en-US" sz="1500" dirty="0"/>
              <a:t> </a:t>
            </a:r>
            <a:r>
              <a:rPr lang="en-US" sz="1500" dirty="0" err="1"/>
              <a:t>voran</a:t>
            </a:r>
            <a:r>
              <a:rPr lang="en-US" sz="1500" dirty="0"/>
              <a:t>. 1950 </a:t>
            </a:r>
            <a:r>
              <a:rPr lang="en-US" sz="1500" dirty="0" err="1"/>
              <a:t>wurden</a:t>
            </a:r>
            <a:r>
              <a:rPr lang="en-US" sz="1500" dirty="0"/>
              <a:t> seine </a:t>
            </a:r>
            <a:r>
              <a:rPr lang="en-US" sz="1500" dirty="0" err="1"/>
              <a:t>Pläne</a:t>
            </a:r>
            <a:r>
              <a:rPr lang="en-US" sz="1500" dirty="0"/>
              <a:t> </a:t>
            </a:r>
            <a:r>
              <a:rPr lang="en-US" sz="1500" dirty="0" err="1"/>
              <a:t>zu</a:t>
            </a:r>
            <a:r>
              <a:rPr lang="en-US" sz="1500" dirty="0"/>
              <a:t> </a:t>
            </a:r>
            <a:r>
              <a:rPr lang="en-US" sz="1500" dirty="0" err="1"/>
              <a:t>einem</a:t>
            </a:r>
            <a:r>
              <a:rPr lang="en-US" sz="1500" dirty="0"/>
              <a:t> </a:t>
            </a:r>
            <a:r>
              <a:rPr lang="en-US" sz="1500" dirty="0" err="1"/>
              <a:t>westdeutschen</a:t>
            </a:r>
            <a:r>
              <a:rPr lang="en-US" sz="1500" dirty="0"/>
              <a:t> „</a:t>
            </a:r>
            <a:r>
              <a:rPr lang="en-US" sz="1500" dirty="0" err="1"/>
              <a:t>Wehrbeitrag</a:t>
            </a:r>
            <a:r>
              <a:rPr lang="en-US" sz="1500" dirty="0"/>
              <a:t>“ </a:t>
            </a:r>
            <a:r>
              <a:rPr lang="en-US" sz="1500" dirty="0" err="1"/>
              <a:t>bekannt</a:t>
            </a:r>
            <a:r>
              <a:rPr lang="en-US" sz="1500" dirty="0"/>
              <a:t>. </a:t>
            </a:r>
            <a:r>
              <a:rPr lang="en-US" sz="1500" dirty="0" err="1"/>
              <a:t>Daraufhin</a:t>
            </a:r>
            <a:r>
              <a:rPr lang="en-US" sz="1500" dirty="0"/>
              <a:t> </a:t>
            </a:r>
            <a:r>
              <a:rPr lang="en-US" sz="1500" dirty="0" err="1"/>
              <a:t>kam</a:t>
            </a:r>
            <a:r>
              <a:rPr lang="en-US" sz="1500" dirty="0"/>
              <a:t> es </a:t>
            </a:r>
            <a:r>
              <a:rPr lang="en-US" sz="1500" dirty="0" err="1"/>
              <a:t>zu</a:t>
            </a:r>
            <a:r>
              <a:rPr lang="en-US" sz="1500" dirty="0"/>
              <a:t> </a:t>
            </a:r>
            <a:r>
              <a:rPr lang="en-US" sz="1500" dirty="0" err="1"/>
              <a:t>einer</a:t>
            </a:r>
            <a:r>
              <a:rPr lang="en-US" sz="1500" dirty="0"/>
              <a:t> </a:t>
            </a:r>
            <a:r>
              <a:rPr lang="en-US" sz="1500" dirty="0" err="1"/>
              <a:t>heftigen</a:t>
            </a:r>
            <a:r>
              <a:rPr lang="en-US" sz="1500" dirty="0"/>
              <a:t> </a:t>
            </a:r>
            <a:r>
              <a:rPr lang="en-US" sz="1500" dirty="0" err="1"/>
              <a:t>Debatte</a:t>
            </a:r>
            <a:r>
              <a:rPr lang="en-US" sz="1500" dirty="0"/>
              <a:t> um die </a:t>
            </a:r>
            <a:r>
              <a:rPr lang="en-US" sz="1500" dirty="0">
                <a:hlinkClick r:id="rId7" tooltip="Wiederbewaffnung"/>
              </a:rPr>
              <a:t>Wiederbewaffnung</a:t>
            </a:r>
            <a:r>
              <a:rPr lang="en-US" sz="1500" dirty="0"/>
              <a:t>.</a:t>
            </a:r>
          </a:p>
          <a:p>
            <a:pPr indent="-228600">
              <a:lnSpc>
                <a:spcPct val="90000"/>
              </a:lnSpc>
              <a:spcAft>
                <a:spcPts val="600"/>
              </a:spcAft>
              <a:buFont typeface="Arial" panose="020B0604020202020204" pitchFamily="34" charset="0"/>
              <a:buChar char="•"/>
            </a:pPr>
            <a:r>
              <a:rPr lang="en-US" sz="1500" dirty="0"/>
              <a:t>In </a:t>
            </a:r>
            <a:r>
              <a:rPr lang="en-US" sz="1500" dirty="0" err="1"/>
              <a:t>diesem</a:t>
            </a:r>
            <a:r>
              <a:rPr lang="en-US" sz="1500" dirty="0"/>
              <a:t> </a:t>
            </a:r>
            <a:r>
              <a:rPr lang="en-US" sz="1500" dirty="0" err="1"/>
              <a:t>Kontext</a:t>
            </a:r>
            <a:r>
              <a:rPr lang="en-US" sz="1500" dirty="0"/>
              <a:t> </a:t>
            </a:r>
            <a:r>
              <a:rPr lang="en-US" sz="1500" dirty="0" err="1"/>
              <a:t>regten</a:t>
            </a:r>
            <a:r>
              <a:rPr lang="en-US" sz="1500" dirty="0"/>
              <a:t> </a:t>
            </a:r>
            <a:r>
              <a:rPr lang="en-US" sz="1500" dirty="0" err="1"/>
              <a:t>sich</a:t>
            </a:r>
            <a:r>
              <a:rPr lang="en-US" sz="1500" dirty="0"/>
              <a:t> </a:t>
            </a:r>
            <a:r>
              <a:rPr lang="en-US" sz="1500" dirty="0" err="1"/>
              <a:t>auch</a:t>
            </a:r>
            <a:r>
              <a:rPr lang="en-US" sz="1500" dirty="0"/>
              <a:t> </a:t>
            </a:r>
            <a:r>
              <a:rPr lang="en-US" sz="1500" dirty="0" err="1"/>
              <a:t>außerparlamentarische</a:t>
            </a:r>
            <a:r>
              <a:rPr lang="en-US" sz="1500" dirty="0"/>
              <a:t> </a:t>
            </a:r>
            <a:r>
              <a:rPr lang="en-US" sz="1500" dirty="0" err="1"/>
              <a:t>Proteste</a:t>
            </a:r>
            <a:r>
              <a:rPr lang="en-US" sz="1500" dirty="0"/>
              <a:t> (</a:t>
            </a:r>
            <a:r>
              <a:rPr lang="en-US" sz="1500" dirty="0">
                <a:hlinkClick r:id="rId8" tooltip="Ohne mich-Bewegung"/>
              </a:rPr>
              <a:t>Ohne mich-Bewegung</a:t>
            </a:r>
            <a:r>
              <a:rPr lang="en-US" sz="1500" dirty="0"/>
              <a:t>), </a:t>
            </a:r>
            <a:r>
              <a:rPr lang="en-US" sz="1500" dirty="0" err="1"/>
              <a:t>getragen</a:t>
            </a:r>
            <a:r>
              <a:rPr lang="en-US" sz="1500" dirty="0"/>
              <a:t> von </a:t>
            </a:r>
            <a:r>
              <a:rPr lang="en-US" sz="1500" dirty="0">
                <a:hlinkClick r:id="rId9" tooltip="Gewerkschaft"/>
              </a:rPr>
              <a:t>Gewerkschaften</a:t>
            </a:r>
            <a:r>
              <a:rPr lang="en-US" sz="1500" dirty="0"/>
              <a:t>, </a:t>
            </a:r>
            <a:r>
              <a:rPr lang="en-US" sz="1500" dirty="0" err="1"/>
              <a:t>Intellektuellen</a:t>
            </a:r>
            <a:r>
              <a:rPr lang="en-US" sz="1500" dirty="0"/>
              <a:t>, </a:t>
            </a:r>
            <a:r>
              <a:rPr lang="en-US" sz="1500" dirty="0" err="1"/>
              <a:t>christlichen</a:t>
            </a:r>
            <a:r>
              <a:rPr lang="en-US" sz="1500" dirty="0"/>
              <a:t> Gruppen und </a:t>
            </a:r>
            <a:r>
              <a:rPr lang="en-US" sz="1500" dirty="0" err="1"/>
              <a:t>Frauengruppen</a:t>
            </a:r>
            <a:r>
              <a:rPr lang="en-US" sz="1500" dirty="0"/>
              <a:t> (</a:t>
            </a:r>
            <a:r>
              <a:rPr lang="en-US" sz="1500" dirty="0" err="1"/>
              <a:t>insbesondere</a:t>
            </a:r>
            <a:r>
              <a:rPr lang="en-US" sz="1500" dirty="0"/>
              <a:t> der </a:t>
            </a:r>
            <a:r>
              <a:rPr lang="en-US" sz="1500" dirty="0">
                <a:hlinkClick r:id="rId10" tooltip="Westdeutsche Frauenfriedensbewegung"/>
              </a:rPr>
              <a:t>Westdeutschen Frauenfriedensbewegung</a:t>
            </a:r>
            <a:r>
              <a:rPr lang="en-US" sz="1500" dirty="0"/>
              <a:t>). </a:t>
            </a:r>
            <a:r>
              <a:rPr lang="en-US" sz="1500" dirty="0" err="1"/>
              <a:t>Beteiligt</a:t>
            </a:r>
            <a:r>
              <a:rPr lang="en-US" sz="1500" dirty="0"/>
              <a:t> war </a:t>
            </a:r>
            <a:r>
              <a:rPr lang="en-US" sz="1500" dirty="0" err="1"/>
              <a:t>auch</a:t>
            </a:r>
            <a:r>
              <a:rPr lang="en-US" sz="1500" dirty="0"/>
              <a:t> die </a:t>
            </a:r>
            <a:r>
              <a:rPr lang="en-US" sz="1500" dirty="0" err="1"/>
              <a:t>westdeutsche</a:t>
            </a:r>
            <a:r>
              <a:rPr lang="en-US" sz="1500" dirty="0"/>
              <a:t> </a:t>
            </a:r>
            <a:r>
              <a:rPr lang="en-US" sz="1500" dirty="0">
                <a:hlinkClick r:id="rId11" tooltip="Kommunistische Partei Deutschlands"/>
              </a:rPr>
              <a:t>KPD</a:t>
            </a:r>
            <a:r>
              <a:rPr lang="en-US" sz="1500" dirty="0"/>
              <a:t>, die 1956 verboten </a:t>
            </a:r>
            <a:r>
              <a:rPr lang="en-US" sz="1500" dirty="0" err="1"/>
              <a:t>wurde</a:t>
            </a:r>
            <a:r>
              <a:rPr lang="en-US" sz="1500" dirty="0"/>
              <a:t>. Der Rat der </a:t>
            </a:r>
            <a:r>
              <a:rPr lang="en-US" sz="1500" dirty="0">
                <a:hlinkClick r:id="rId12" tooltip="EKD"/>
              </a:rPr>
              <a:t>EKD</a:t>
            </a:r>
            <a:r>
              <a:rPr lang="en-US" sz="1500" dirty="0"/>
              <a:t>, der die </a:t>
            </a:r>
            <a:r>
              <a:rPr lang="en-US" sz="1500" dirty="0" err="1"/>
              <a:t>Wiederbewaffnung</a:t>
            </a:r>
            <a:r>
              <a:rPr lang="en-US" sz="1500" dirty="0"/>
              <a:t> 1950 </a:t>
            </a:r>
            <a:r>
              <a:rPr lang="en-US" sz="1500" dirty="0" err="1"/>
              <a:t>abgelehnt</a:t>
            </a:r>
            <a:r>
              <a:rPr lang="en-US" sz="1500" dirty="0"/>
              <a:t> </a:t>
            </a:r>
            <a:r>
              <a:rPr lang="en-US" sz="1500" dirty="0" err="1"/>
              <a:t>hatte</a:t>
            </a:r>
            <a:r>
              <a:rPr lang="en-US" sz="1500" dirty="0"/>
              <a:t>, </a:t>
            </a:r>
            <a:r>
              <a:rPr lang="en-US" sz="1500" dirty="0" err="1"/>
              <a:t>erklärte</a:t>
            </a:r>
            <a:r>
              <a:rPr lang="en-US" sz="1500" dirty="0"/>
              <a:t> 1951 seine </a:t>
            </a:r>
            <a:r>
              <a:rPr lang="en-US" sz="1500" dirty="0" err="1"/>
              <a:t>Ratlosigkeit</a:t>
            </a:r>
            <a:r>
              <a:rPr lang="en-US" sz="1500" dirty="0"/>
              <a:t> </a:t>
            </a:r>
            <a:r>
              <a:rPr lang="en-US" sz="1500" dirty="0" err="1"/>
              <a:t>gegenüber</a:t>
            </a:r>
            <a:r>
              <a:rPr lang="en-US" sz="1500" dirty="0"/>
              <a:t> der </a:t>
            </a:r>
            <a:r>
              <a:rPr lang="en-US" sz="1500" dirty="0" err="1"/>
              <a:t>politischen</a:t>
            </a:r>
            <a:r>
              <a:rPr lang="en-US" sz="1500" dirty="0"/>
              <a:t> </a:t>
            </a:r>
            <a:r>
              <a:rPr lang="en-US" sz="1500" dirty="0" err="1"/>
              <a:t>Entwicklung</a:t>
            </a:r>
            <a:r>
              <a:rPr lang="en-US" sz="1500" dirty="0"/>
              <a:t> (</a:t>
            </a:r>
            <a:r>
              <a:rPr lang="en-US" sz="1500" i="1" dirty="0" err="1"/>
              <a:t>Ohnmachtsformel</a:t>
            </a:r>
            <a:r>
              <a:rPr lang="en-US" sz="1500" dirty="0"/>
              <a:t>).</a:t>
            </a:r>
          </a:p>
          <a:p>
            <a:pPr indent="-228600">
              <a:lnSpc>
                <a:spcPct val="90000"/>
              </a:lnSpc>
              <a:spcAft>
                <a:spcPts val="600"/>
              </a:spcAft>
              <a:buFont typeface="Arial" panose="020B0604020202020204" pitchFamily="34" charset="0"/>
              <a:buChar char="•"/>
            </a:pPr>
            <a:r>
              <a:rPr lang="en-US" sz="1500" dirty="0" err="1"/>
              <a:t>Wegen</a:t>
            </a:r>
            <a:r>
              <a:rPr lang="en-US" sz="1500" dirty="0"/>
              <a:t> </a:t>
            </a:r>
            <a:r>
              <a:rPr lang="en-US" sz="1500" dirty="0" err="1"/>
              <a:t>Adenauers</a:t>
            </a:r>
            <a:r>
              <a:rPr lang="en-US" sz="1500" dirty="0"/>
              <a:t> </a:t>
            </a:r>
            <a:r>
              <a:rPr lang="en-US" sz="1500" dirty="0" err="1"/>
              <a:t>heimlichen</a:t>
            </a:r>
            <a:r>
              <a:rPr lang="en-US" sz="1500" dirty="0"/>
              <a:t> </a:t>
            </a:r>
            <a:r>
              <a:rPr lang="en-US" sz="1500" dirty="0" err="1"/>
              <a:t>Angebotes</a:t>
            </a:r>
            <a:r>
              <a:rPr lang="en-US" sz="1500" dirty="0"/>
              <a:t> </a:t>
            </a:r>
            <a:r>
              <a:rPr lang="en-US" sz="1500" dirty="0" err="1"/>
              <a:t>eines</a:t>
            </a:r>
            <a:r>
              <a:rPr lang="en-US" sz="1500" dirty="0"/>
              <a:t> </a:t>
            </a:r>
            <a:r>
              <a:rPr lang="en-US" sz="1500" dirty="0" err="1"/>
              <a:t>Wehrbeitrags</a:t>
            </a:r>
            <a:r>
              <a:rPr lang="en-US" sz="1500" dirty="0"/>
              <a:t> an die USA </a:t>
            </a:r>
            <a:r>
              <a:rPr lang="en-US" sz="1500" dirty="0" err="1"/>
              <a:t>ohne</a:t>
            </a:r>
            <a:r>
              <a:rPr lang="en-US" sz="1500" dirty="0"/>
              <a:t> </a:t>
            </a:r>
            <a:r>
              <a:rPr lang="en-US" sz="1500" dirty="0" err="1"/>
              <a:t>Absprache</a:t>
            </a:r>
            <a:r>
              <a:rPr lang="en-US" sz="1500" dirty="0"/>
              <a:t> </a:t>
            </a:r>
            <a:r>
              <a:rPr lang="en-US" sz="1500" dirty="0" err="1"/>
              <a:t>im</a:t>
            </a:r>
            <a:r>
              <a:rPr lang="en-US" sz="1500" dirty="0"/>
              <a:t> </a:t>
            </a:r>
            <a:r>
              <a:rPr lang="en-US" sz="1500" dirty="0" err="1"/>
              <a:t>Kabinett</a:t>
            </a:r>
            <a:r>
              <a:rPr lang="en-US" sz="1500" dirty="0"/>
              <a:t> trat der </a:t>
            </a:r>
            <a:r>
              <a:rPr lang="en-US" sz="1500" dirty="0" err="1"/>
              <a:t>damalige</a:t>
            </a:r>
            <a:r>
              <a:rPr lang="en-US" sz="1500" dirty="0"/>
              <a:t> </a:t>
            </a:r>
            <a:r>
              <a:rPr lang="en-US" sz="1500" dirty="0" err="1"/>
              <a:t>Innenminister</a:t>
            </a:r>
            <a:r>
              <a:rPr lang="en-US" sz="1500" dirty="0"/>
              <a:t> </a:t>
            </a:r>
            <a:r>
              <a:rPr lang="en-US" sz="1500" dirty="0">
                <a:hlinkClick r:id="rId13" tooltip="Gustav Heinemann"/>
              </a:rPr>
              <a:t>Gustav Heinemann</a:t>
            </a:r>
            <a:r>
              <a:rPr lang="en-US" sz="1500" dirty="0"/>
              <a:t> </a:t>
            </a:r>
            <a:r>
              <a:rPr lang="en-US" sz="1500" dirty="0" err="1"/>
              <a:t>zurück</a:t>
            </a:r>
            <a:r>
              <a:rPr lang="en-US" sz="1500" dirty="0"/>
              <a:t>, </a:t>
            </a:r>
            <a:r>
              <a:rPr lang="en-US" sz="1500" dirty="0" err="1"/>
              <a:t>verließ</a:t>
            </a:r>
            <a:r>
              <a:rPr lang="en-US" sz="1500" dirty="0"/>
              <a:t> 1952 die CDU und </a:t>
            </a:r>
            <a:r>
              <a:rPr lang="en-US" sz="1500" dirty="0" err="1"/>
              <a:t>gründete</a:t>
            </a:r>
            <a:r>
              <a:rPr lang="en-US" sz="1500" dirty="0"/>
              <a:t> die </a:t>
            </a:r>
            <a:r>
              <a:rPr lang="en-US" sz="1500" dirty="0">
                <a:hlinkClick r:id="rId14" tooltip="Gesamtdeutsche Volkspartei"/>
              </a:rPr>
              <a:t>Gesamtdeutsche Volkspartei</a:t>
            </a:r>
            <a:r>
              <a:rPr lang="en-US" sz="1500" dirty="0"/>
              <a:t>, um die Opposition </a:t>
            </a:r>
            <a:r>
              <a:rPr lang="en-US" sz="1500" dirty="0" err="1"/>
              <a:t>gegen</a:t>
            </a:r>
            <a:r>
              <a:rPr lang="en-US" sz="1500" dirty="0"/>
              <a:t> die </a:t>
            </a:r>
            <a:r>
              <a:rPr lang="en-US" sz="1500" dirty="0" err="1"/>
              <a:t>Wiederbewaffnung</a:t>
            </a:r>
            <a:r>
              <a:rPr lang="en-US" sz="1500" dirty="0"/>
              <a:t> </a:t>
            </a:r>
            <a:r>
              <a:rPr lang="en-US" sz="1500" dirty="0" err="1"/>
              <a:t>parlamentarisch</a:t>
            </a:r>
            <a:r>
              <a:rPr lang="en-US" sz="1500" dirty="0"/>
              <a:t> </a:t>
            </a:r>
            <a:r>
              <a:rPr lang="en-US" sz="1500" dirty="0" err="1"/>
              <a:t>wirksam</a:t>
            </a:r>
            <a:r>
              <a:rPr lang="en-US" sz="1500" dirty="0"/>
              <a:t> </a:t>
            </a:r>
            <a:r>
              <a:rPr lang="en-US" sz="1500" dirty="0" err="1"/>
              <a:t>werden</a:t>
            </a:r>
            <a:r>
              <a:rPr lang="en-US" sz="1500" dirty="0"/>
              <a:t> </a:t>
            </a:r>
            <a:r>
              <a:rPr lang="en-US" sz="1500" dirty="0" err="1"/>
              <a:t>zu</a:t>
            </a:r>
            <a:r>
              <a:rPr lang="en-US" sz="1500" dirty="0"/>
              <a:t> </a:t>
            </a:r>
            <a:r>
              <a:rPr lang="en-US" sz="1500" dirty="0" err="1"/>
              <a:t>lassen</a:t>
            </a:r>
            <a:r>
              <a:rPr lang="en-US" sz="1500" dirty="0"/>
              <a:t>. Die GVP </a:t>
            </a:r>
            <a:r>
              <a:rPr lang="en-US" sz="1500" dirty="0" err="1"/>
              <a:t>erreichte</a:t>
            </a:r>
            <a:r>
              <a:rPr lang="en-US" sz="1500" dirty="0"/>
              <a:t> </a:t>
            </a:r>
            <a:r>
              <a:rPr lang="en-US" sz="1500" dirty="0" err="1"/>
              <a:t>jedoch</a:t>
            </a:r>
            <a:r>
              <a:rPr lang="en-US" sz="1500" dirty="0"/>
              <a:t> </a:t>
            </a:r>
            <a:r>
              <a:rPr lang="en-US" sz="1500" dirty="0" err="1"/>
              <a:t>nur</a:t>
            </a:r>
            <a:r>
              <a:rPr lang="en-US" sz="1500" dirty="0"/>
              <a:t> </a:t>
            </a:r>
            <a:r>
              <a:rPr lang="en-US" sz="1500" dirty="0" err="1"/>
              <a:t>geringe</a:t>
            </a:r>
            <a:r>
              <a:rPr lang="en-US" sz="1500" dirty="0"/>
              <a:t> </a:t>
            </a:r>
            <a:r>
              <a:rPr lang="en-US" sz="1500" dirty="0" err="1"/>
              <a:t>Wähleranteile</a:t>
            </a:r>
            <a:r>
              <a:rPr lang="en-US" sz="1500" dirty="0"/>
              <a:t>.</a:t>
            </a:r>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256463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draußen, Personen, alt enthält.&#10;&#10;Automatisch generierte Beschreibung">
            <a:extLst>
              <a:ext uri="{FF2B5EF4-FFF2-40B4-BE49-F238E27FC236}">
                <a16:creationId xmlns:a16="http://schemas.microsoft.com/office/drawing/2014/main" id="{0F2087ED-B8B8-4C4E-BEF3-0C226F3354D0}"/>
              </a:ext>
            </a:extLst>
          </p:cNvPr>
          <p:cNvPicPr>
            <a:picLocks noChangeAspect="1"/>
          </p:cNvPicPr>
          <p:nvPr/>
        </p:nvPicPr>
        <p:blipFill>
          <a:blip r:embed="rId2"/>
          <a:stretch>
            <a:fillRect/>
          </a:stretch>
        </p:blipFill>
        <p:spPr>
          <a:xfrm>
            <a:off x="306388" y="103188"/>
            <a:ext cx="4521200" cy="6337300"/>
          </a:xfrm>
          <a:prstGeom prst="rect">
            <a:avLst/>
          </a:prstGeom>
        </p:spPr>
      </p:pic>
      <p:pic>
        <p:nvPicPr>
          <p:cNvPr id="5" name="Grafik 4" descr="&#10;Automatisch generierte Beschreibung">
            <a:extLst>
              <a:ext uri="{FF2B5EF4-FFF2-40B4-BE49-F238E27FC236}">
                <a16:creationId xmlns:a16="http://schemas.microsoft.com/office/drawing/2014/main" id="{57B442B7-5BDC-D547-9A28-AF512B96350F}"/>
              </a:ext>
            </a:extLst>
          </p:cNvPr>
          <p:cNvPicPr>
            <a:picLocks noChangeAspect="1"/>
          </p:cNvPicPr>
          <p:nvPr/>
        </p:nvPicPr>
        <p:blipFill>
          <a:blip r:embed="rId3"/>
          <a:stretch>
            <a:fillRect/>
          </a:stretch>
        </p:blipFill>
        <p:spPr>
          <a:xfrm>
            <a:off x="5537900" y="103188"/>
            <a:ext cx="5633337" cy="5654675"/>
          </a:xfrm>
          <a:prstGeom prst="rect">
            <a:avLst/>
          </a:prstGeom>
        </p:spPr>
      </p:pic>
      <p:sp>
        <p:nvSpPr>
          <p:cNvPr id="6" name="Textfeld 5">
            <a:extLst>
              <a:ext uri="{FF2B5EF4-FFF2-40B4-BE49-F238E27FC236}">
                <a16:creationId xmlns:a16="http://schemas.microsoft.com/office/drawing/2014/main" id="{4E68F249-0586-F045-B3DB-159788C01845}"/>
              </a:ext>
            </a:extLst>
          </p:cNvPr>
          <p:cNvSpPr txBox="1"/>
          <p:nvPr/>
        </p:nvSpPr>
        <p:spPr>
          <a:xfrm>
            <a:off x="5572125" y="5800725"/>
            <a:ext cx="5586413" cy="923330"/>
          </a:xfrm>
          <a:prstGeom prst="rect">
            <a:avLst/>
          </a:prstGeom>
          <a:noFill/>
        </p:spPr>
        <p:txBody>
          <a:bodyPr wrap="square" rtlCol="0">
            <a:spAutoFit/>
          </a:bodyPr>
          <a:lstStyle/>
          <a:p>
            <a:r>
              <a:rPr lang="de-DE" dirty="0"/>
              <a:t>Protest gegen den Atomtod: </a:t>
            </a:r>
            <a:r>
              <a:rPr lang="de-DE" b="1" dirty="0"/>
              <a:t>1958</a:t>
            </a:r>
            <a:r>
              <a:rPr lang="de-DE" dirty="0"/>
              <a:t> war diese Demo mit ihren gut 25.000 Teilnehmern die bis heute größte, die vor dem Rathaus stattfand. - © Stadtarchiv Bielefeld</a:t>
            </a:r>
          </a:p>
        </p:txBody>
      </p:sp>
    </p:spTree>
    <p:extLst>
      <p:ext uri="{BB962C8B-B14F-4D97-AF65-F5344CB8AC3E}">
        <p14:creationId xmlns:p14="http://schemas.microsoft.com/office/powerpoint/2010/main" val="277310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84A8442-0D9A-2C4C-A0BD-BB6A9816F7EB}"/>
              </a:ext>
            </a:extLst>
          </p:cNvPr>
          <p:cNvPicPr>
            <a:picLocks noChangeAspect="1"/>
          </p:cNvPicPr>
          <p:nvPr/>
        </p:nvPicPr>
        <p:blipFill rotWithShape="1">
          <a:blip r:embed="rId2">
            <a:alphaModFix/>
          </a:blip>
          <a:srcRect l="29935"/>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521CDD82-B8E5-7043-9025-55D361638217}"/>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2800">
                <a:solidFill>
                  <a:srgbClr val="000000"/>
                </a:solidFill>
              </a:rPr>
              <a:t>Sputnik-Schock – Beginn der Militarisierung des Weltraums 04.Oktober 1957</a:t>
            </a:r>
          </a:p>
        </p:txBody>
      </p:sp>
      <p:sp>
        <p:nvSpPr>
          <p:cNvPr id="3" name="Textfeld 2">
            <a:extLst>
              <a:ext uri="{FF2B5EF4-FFF2-40B4-BE49-F238E27FC236}">
                <a16:creationId xmlns:a16="http://schemas.microsoft.com/office/drawing/2014/main" id="{AE701AC1-0E2E-D746-AD16-74D31059BC97}"/>
              </a:ext>
            </a:extLst>
          </p:cNvPr>
          <p:cNvSpPr txBox="1"/>
          <p:nvPr/>
        </p:nvSpPr>
        <p:spPr>
          <a:xfrm>
            <a:off x="804997" y="2272143"/>
            <a:ext cx="4706803" cy="378883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000">
                <a:solidFill>
                  <a:srgbClr val="000000"/>
                </a:solidFill>
              </a:rPr>
              <a:t>Der Ost-West-Konflikt ("Kalter Krieg") und die Konkurrenz der beiden Machtblöcke entfesseln einen Wettlauf in der Rüstung und technischen Entwicklung. Jeder Vorteil der anderen Seite wird als Bedrohung der eigenen Sicherheit wahrgenommen. Es ist daher ein Schock für den Westen, als die Sowjetunion am 4. Oktober 1957 den ersten Satelliten Sputnik I ins Weltall schießt. Einen Monat später bringt Sputnik II die Hündin Laika als erstes Lebewesen ins All.</a:t>
            </a:r>
          </a:p>
          <a:p>
            <a:pPr indent="-228600">
              <a:lnSpc>
                <a:spcPct val="90000"/>
              </a:lnSpc>
              <a:spcAft>
                <a:spcPts val="600"/>
              </a:spcAft>
              <a:buFont typeface="Arial" panose="020B0604020202020204" pitchFamily="34" charset="0"/>
              <a:buChar char="•"/>
            </a:pPr>
            <a:r>
              <a:rPr lang="en-US" sz="1000">
                <a:solidFill>
                  <a:srgbClr val="000000"/>
                </a:solidFill>
              </a:rPr>
              <a:t>Reaktionen im Westen</a:t>
            </a:r>
          </a:p>
          <a:p>
            <a:pPr indent="-228600">
              <a:lnSpc>
                <a:spcPct val="90000"/>
              </a:lnSpc>
              <a:spcAft>
                <a:spcPts val="600"/>
              </a:spcAft>
              <a:buFont typeface="Arial" panose="020B0604020202020204" pitchFamily="34" charset="0"/>
              <a:buChar char="•"/>
            </a:pPr>
            <a:r>
              <a:rPr lang="en-US" sz="1000">
                <a:solidFill>
                  <a:srgbClr val="000000"/>
                </a:solidFill>
              </a:rPr>
              <a:t>Bis zu diesem Zeitpunkt glaubt der Westen, dass die USA einen technischen Vorsprung vor der Sowjetunion besitzt. Der Westen ist verunsichert und befürchtet, dass Nordamerika und Europa in Reichweite sowjetischer Interkontinentalraketen liegen, die mit Atomsprengköpfen ausgerüstet werden können. Auch die </a:t>
            </a:r>
            <a:r>
              <a:rPr lang="en-US" sz="1000" u="sng">
                <a:solidFill>
                  <a:srgbClr val="000000"/>
                </a:solidFill>
                <a:hlinkClick r:id="rId4"/>
              </a:rPr>
              <a:t>Bundesregierung</a:t>
            </a:r>
            <a:r>
              <a:rPr lang="en-US" sz="1000">
                <a:solidFill>
                  <a:srgbClr val="000000"/>
                </a:solidFill>
              </a:rPr>
              <a:t> sieht im technologischen Fortschritt der Sowjetunion in der Raketentechnik eine Bedrohung. Sie investiert mehr Geld in die Rüstung und fördert die naturwissenschaftlichen Studiengänge stärker. Zwischen den USA und der UdSSR beginnt der </a:t>
            </a:r>
            <a:r>
              <a:rPr lang="en-US" sz="1000" u="sng">
                <a:solidFill>
                  <a:srgbClr val="000000"/>
                </a:solidFill>
                <a:hlinkClick r:id="rId5"/>
              </a:rPr>
              <a:t>Wettlauf</a:t>
            </a:r>
            <a:r>
              <a:rPr lang="en-US" sz="1000">
                <a:solidFill>
                  <a:srgbClr val="000000"/>
                </a:solidFill>
              </a:rPr>
              <a:t> um die Eroberung des Weltalls.</a:t>
            </a:r>
          </a:p>
          <a:p>
            <a:pPr indent="-228600">
              <a:lnSpc>
                <a:spcPct val="90000"/>
              </a:lnSpc>
              <a:spcAft>
                <a:spcPts val="600"/>
              </a:spcAft>
              <a:buFont typeface="Arial" panose="020B0604020202020204" pitchFamily="34" charset="0"/>
              <a:buChar char="•"/>
            </a:pPr>
            <a:r>
              <a:rPr lang="en-US" sz="1000">
                <a:solidFill>
                  <a:srgbClr val="000000"/>
                </a:solidFill>
              </a:rPr>
              <a:t>Reaktionen im Osten</a:t>
            </a:r>
          </a:p>
          <a:p>
            <a:pPr indent="-228600">
              <a:lnSpc>
                <a:spcPct val="90000"/>
              </a:lnSpc>
              <a:spcAft>
                <a:spcPts val="600"/>
              </a:spcAft>
              <a:buFont typeface="Arial" panose="020B0604020202020204" pitchFamily="34" charset="0"/>
              <a:buChar char="•"/>
            </a:pPr>
            <a:r>
              <a:rPr lang="en-US" sz="1000">
                <a:solidFill>
                  <a:srgbClr val="000000"/>
                </a:solidFill>
              </a:rPr>
              <a:t>In der Deutschen Demokratischen Republik (DDR) löst der Sputnik-Start Euphorie aus. Das </a:t>
            </a:r>
            <a:r>
              <a:rPr lang="en-US" sz="1000" u="sng">
                <a:solidFill>
                  <a:srgbClr val="000000"/>
                </a:solidFill>
                <a:hlinkClick r:id="rId6"/>
              </a:rPr>
              <a:t>SED-Regime</a:t>
            </a:r>
            <a:r>
              <a:rPr lang="en-US" sz="1000">
                <a:solidFill>
                  <a:srgbClr val="000000"/>
                </a:solidFill>
              </a:rPr>
              <a:t> wähnt die sozialistischen Staaten auf dem Weg, den Westen zu überholen. In der Bevölkerung kommt es zu einer</a:t>
            </a:r>
          </a:p>
          <a:p>
            <a:pPr indent="-228600">
              <a:lnSpc>
                <a:spcPct val="90000"/>
              </a:lnSpc>
              <a:spcAft>
                <a:spcPts val="600"/>
              </a:spcAft>
              <a:buFont typeface="Arial" panose="020B0604020202020204" pitchFamily="34" charset="0"/>
              <a:buChar char="•"/>
            </a:pPr>
            <a:r>
              <a:rPr lang="en-US" sz="1000">
                <a:solidFill>
                  <a:srgbClr val="000000"/>
                </a:solidFill>
              </a:rPr>
              <a:t> Raumfahrt-Begeisterung und Science-Fiction erlebt in Literatur, Kino und Fernsehen eine Blütezeit.</a:t>
            </a:r>
          </a:p>
          <a:p>
            <a:pPr indent="-228600">
              <a:lnSpc>
                <a:spcPct val="90000"/>
              </a:lnSpc>
              <a:spcAft>
                <a:spcPts val="600"/>
              </a:spcAft>
              <a:buFont typeface="Arial" panose="020B0604020202020204" pitchFamily="34" charset="0"/>
              <a:buChar char="•"/>
            </a:pPr>
            <a:r>
              <a:rPr lang="en-US" sz="1000">
                <a:solidFill>
                  <a:srgbClr val="000000"/>
                </a:solidFill>
              </a:rPr>
              <a:t>Quelle: https://www.hdg.de/lemo/kapitel/geteiltes-deutschland-gruenderjahre/kalter-krieg/sputnik-schock.html</a:t>
            </a:r>
          </a:p>
        </p:txBody>
      </p:sp>
    </p:spTree>
    <p:extLst>
      <p:ext uri="{BB962C8B-B14F-4D97-AF65-F5344CB8AC3E}">
        <p14:creationId xmlns:p14="http://schemas.microsoft.com/office/powerpoint/2010/main" val="367659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1EA76-D6E2-4143-B3DF-69EF671E8BDB}"/>
              </a:ext>
            </a:extLst>
          </p:cNvPr>
          <p:cNvSpPr>
            <a:spLocks noGrp="1"/>
          </p:cNvSpPr>
          <p:nvPr>
            <p:ph type="title"/>
          </p:nvPr>
        </p:nvSpPr>
        <p:spPr/>
        <p:txBody>
          <a:bodyPr/>
          <a:lstStyle/>
          <a:p>
            <a:r>
              <a:rPr lang="de-DE" dirty="0"/>
              <a:t>DER Vietnam-KRIEG </a:t>
            </a:r>
          </a:p>
        </p:txBody>
      </p:sp>
      <p:sp>
        <p:nvSpPr>
          <p:cNvPr id="4" name="Textfeld 3">
            <a:extLst>
              <a:ext uri="{FF2B5EF4-FFF2-40B4-BE49-F238E27FC236}">
                <a16:creationId xmlns:a16="http://schemas.microsoft.com/office/drawing/2014/main" id="{11845425-A549-9041-98D9-EAA477005947}"/>
              </a:ext>
            </a:extLst>
          </p:cNvPr>
          <p:cNvSpPr txBox="1"/>
          <p:nvPr/>
        </p:nvSpPr>
        <p:spPr>
          <a:xfrm>
            <a:off x="1057275" y="1690688"/>
            <a:ext cx="3500438" cy="369332"/>
          </a:xfrm>
          <a:prstGeom prst="rect">
            <a:avLst/>
          </a:prstGeom>
          <a:noFill/>
        </p:spPr>
        <p:txBody>
          <a:bodyPr wrap="square" rtlCol="0">
            <a:spAutoFit/>
          </a:bodyPr>
          <a:lstStyle/>
          <a:p>
            <a:r>
              <a:rPr lang="de-DE" dirty="0"/>
              <a:t>Referat!!!!!!!!!!!!</a:t>
            </a:r>
          </a:p>
        </p:txBody>
      </p:sp>
      <p:pic>
        <p:nvPicPr>
          <p:cNvPr id="2050" name="Picture 2" descr="The Vietnam War, Part I: Early Years and Escalation - The Atlantic">
            <a:extLst>
              <a:ext uri="{FF2B5EF4-FFF2-40B4-BE49-F238E27FC236}">
                <a16:creationId xmlns:a16="http://schemas.microsoft.com/office/drawing/2014/main" id="{1B1E5E76-AEEE-4348-B83B-6CF8C0908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5293"/>
            <a:ext cx="4456984" cy="2914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Powerful Vietnam War Photos That Made History | Here &amp; Now">
            <a:extLst>
              <a:ext uri="{FF2B5EF4-FFF2-40B4-BE49-F238E27FC236}">
                <a16:creationId xmlns:a16="http://schemas.microsoft.com/office/drawing/2014/main" id="{A37B86D4-6B25-D747-B294-ED9749983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45293"/>
            <a:ext cx="4665663" cy="30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743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4080</Words>
  <Application>Microsoft Macintosh PowerPoint</Application>
  <PresentationFormat>Breitbild</PresentationFormat>
  <Paragraphs>115</Paragraphs>
  <Slides>27</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2" baseType="lpstr">
      <vt:lpstr>Arial</vt:lpstr>
      <vt:lpstr>Calibri</vt:lpstr>
      <vt:lpstr>Calibri Light</vt:lpstr>
      <vt:lpstr>Office</vt:lpstr>
      <vt:lpstr>Dokument</vt:lpstr>
      <vt:lpstr>Von  „keine  Experimente wagen“ zum Wandel </vt:lpstr>
      <vt:lpstr>PowerPoint-Präsentation</vt:lpstr>
      <vt:lpstr>PowerPoint-Präsentation</vt:lpstr>
      <vt:lpstr>PowerPoint-Präsentation</vt:lpstr>
      <vt:lpstr>Jugendprotest in den 50er Jahren</vt:lpstr>
      <vt:lpstr>Ziviler Protest gegen Militarisierung und Atomenergie</vt:lpstr>
      <vt:lpstr>PowerPoint-Präsentation</vt:lpstr>
      <vt:lpstr>Sputnik-Schock – Beginn der Militarisierung des Weltraums 04.Oktober 1957</vt:lpstr>
      <vt:lpstr>DER Vietnam-KRIEG </vt:lpstr>
      <vt:lpstr>PowerPoint-Präsentation</vt:lpstr>
      <vt:lpstr>Das Godesberger Programm – die SPD wird modernisiert</vt:lpstr>
      <vt:lpstr>PowerPoint-Präsentation</vt:lpstr>
      <vt:lpstr>Die 3. Berlin-Krise – der Bau der Mauer</vt:lpstr>
      <vt:lpstr>PowerPoint-Präsentation</vt:lpstr>
      <vt:lpstr>PowerPoint-Präsentation</vt:lpstr>
      <vt:lpstr>PowerPoint-Präsentation</vt:lpstr>
      <vt:lpstr>Der Höhepunkt des „Kalten Krieges“ – die Kuba-Krise REFERAT</vt:lpstr>
      <vt:lpstr>PowerPoint-Präsentation</vt:lpstr>
      <vt:lpstr>Krisen am Ende der Ära Adenauer</vt:lpstr>
      <vt:lpstr>Die Spiegel - Affäre</vt:lpstr>
      <vt:lpstr>PowerPoint-Präsentation</vt:lpstr>
      <vt:lpstr>Studentischer Protest – SDS </vt:lpstr>
      <vt:lpstr>Der 2. Juni 1967 – ein Katalysator für den Protest</vt:lpstr>
      <vt:lpstr>Die Notstandsgesetze – „Große Koalition</vt:lpstr>
      <vt:lpstr>Gesellschaftlicher und kultureller Wandel - die 68er?? </vt:lpstr>
      <vt:lpstr>PowerPoint-Präsentation</vt:lpstr>
      <vt:lpstr>Was wollen die 68er? Interview mit Rudi Dutschke zum Selbststudium!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  „keine  Experimente wagen“ zum Wandel </dc:title>
  <dc:creator>Hanke.Thomas</dc:creator>
  <cp:lastModifiedBy>Hanke.Thomas</cp:lastModifiedBy>
  <cp:revision>1</cp:revision>
  <dcterms:created xsi:type="dcterms:W3CDTF">2021-01-06T19:00:50Z</dcterms:created>
  <dcterms:modified xsi:type="dcterms:W3CDTF">2021-01-06T19:04:43Z</dcterms:modified>
</cp:coreProperties>
</file>