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3" r:id="rId7"/>
    <p:sldId id="260" r:id="rId8"/>
    <p:sldId id="262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F09138-8EA5-69F7-593D-37CF484C073A}" v="58" dt="2020-03-20T12:47:58.089"/>
    <p1510:client id="{2EF0769F-4150-0ABF-7720-3DB17FAB8C54}" v="5019" dt="2020-03-20T12:39:48.207"/>
    <p1510:client id="{B54D7653-1DDC-19FD-A4AD-AAA0C99C87A2}" v="31" dt="2020-03-20T10:10:27.081"/>
    <p1510:client id="{E54930AE-46D5-636D-D0A8-E49A5D0C9B9B}" v="6800" dt="2020-03-20T12:37:53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hyperlink" Target="https://de.wikipedia.org/wiki/Deutschland_1945_bis_1949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s://de.wikipedia.org/wiki/Deutschland_1945_bis_1949" TargetMode="External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D8747B-F9B7-42C6-9B9A-AC05BE49CF6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5985BD0-F1A5-49E6-94A1-C03E031E1890}">
      <dgm:prSet/>
      <dgm:spPr/>
      <dgm:t>
        <a:bodyPr/>
        <a:lstStyle/>
        <a:p>
          <a:r>
            <a:rPr lang="de-DE"/>
            <a:t>Material aus dem Unterricht</a:t>
          </a:r>
          <a:endParaRPr lang="en-US"/>
        </a:p>
      </dgm:t>
    </dgm:pt>
    <dgm:pt modelId="{560AEA7C-7BFC-454D-A024-65A04897B67C}" type="parTrans" cxnId="{0887124B-5288-4B06-94BE-DC86E5349C62}">
      <dgm:prSet/>
      <dgm:spPr/>
      <dgm:t>
        <a:bodyPr/>
        <a:lstStyle/>
        <a:p>
          <a:endParaRPr lang="en-US"/>
        </a:p>
      </dgm:t>
    </dgm:pt>
    <dgm:pt modelId="{80BC718E-AF11-4366-80B8-43E52067016D}" type="sibTrans" cxnId="{0887124B-5288-4B06-94BE-DC86E5349C62}">
      <dgm:prSet/>
      <dgm:spPr/>
      <dgm:t>
        <a:bodyPr/>
        <a:lstStyle/>
        <a:p>
          <a:endParaRPr lang="en-US"/>
        </a:p>
      </dgm:t>
    </dgm:pt>
    <dgm:pt modelId="{F3D0CC4B-3152-43CD-BB2E-47317E948389}">
      <dgm:prSet/>
      <dgm:spPr/>
      <dgm:t>
        <a:bodyPr/>
        <a:lstStyle/>
        <a:p>
          <a:r>
            <a:rPr lang="de-DE"/>
            <a:t>Folien von Herrn Hanke</a:t>
          </a:r>
          <a:endParaRPr lang="en-US"/>
        </a:p>
      </dgm:t>
    </dgm:pt>
    <dgm:pt modelId="{3EB49DB4-12D2-4C0F-B1A6-0C11F6A450EA}" type="parTrans" cxnId="{74014F19-E0F1-4BA3-BCEF-3079DC3009DA}">
      <dgm:prSet/>
      <dgm:spPr/>
      <dgm:t>
        <a:bodyPr/>
        <a:lstStyle/>
        <a:p>
          <a:endParaRPr lang="en-US"/>
        </a:p>
      </dgm:t>
    </dgm:pt>
    <dgm:pt modelId="{509C6D23-F9E0-40CB-9090-59ADB1ECA269}" type="sibTrans" cxnId="{74014F19-E0F1-4BA3-BCEF-3079DC3009DA}">
      <dgm:prSet/>
      <dgm:spPr/>
      <dgm:t>
        <a:bodyPr/>
        <a:lstStyle/>
        <a:p>
          <a:endParaRPr lang="en-US"/>
        </a:p>
      </dgm:t>
    </dgm:pt>
    <dgm:pt modelId="{8747C47B-73AF-451E-AD57-EF423C0A142F}">
      <dgm:prSet/>
      <dgm:spPr/>
      <dgm:t>
        <a:bodyPr/>
        <a:lstStyle/>
        <a:p>
          <a:r>
            <a:rPr lang="de-DE">
              <a:hlinkClick xmlns:r="http://schemas.openxmlformats.org/officeDocument/2006/relationships" r:id="rId1"/>
            </a:rPr>
            <a:t>https://de.wikipedia.org/wiki/Deutschland_1945_bis_1949</a:t>
          </a:r>
          <a:r>
            <a:rPr lang="de-DE"/>
            <a:t> </a:t>
          </a:r>
          <a:endParaRPr lang="en-US"/>
        </a:p>
      </dgm:t>
    </dgm:pt>
    <dgm:pt modelId="{E39F971D-1C5C-417B-8398-78D3075A0F5B}" type="parTrans" cxnId="{38FF64E5-96BF-4920-A4DC-0C809C231122}">
      <dgm:prSet/>
      <dgm:spPr/>
      <dgm:t>
        <a:bodyPr/>
        <a:lstStyle/>
        <a:p>
          <a:endParaRPr lang="en-US"/>
        </a:p>
      </dgm:t>
    </dgm:pt>
    <dgm:pt modelId="{8D93B4BA-FD25-4723-B964-D8070F0E886A}" type="sibTrans" cxnId="{38FF64E5-96BF-4920-A4DC-0C809C231122}">
      <dgm:prSet/>
      <dgm:spPr/>
      <dgm:t>
        <a:bodyPr/>
        <a:lstStyle/>
        <a:p>
          <a:endParaRPr lang="en-US"/>
        </a:p>
      </dgm:t>
    </dgm:pt>
    <dgm:pt modelId="{92AC6526-2512-4902-BF9E-CD1734B7A9FD}" type="pres">
      <dgm:prSet presAssocID="{8DD8747B-F9B7-42C6-9B9A-AC05BE49CF67}" presName="root" presStyleCnt="0">
        <dgm:presLayoutVars>
          <dgm:dir/>
          <dgm:resizeHandles val="exact"/>
        </dgm:presLayoutVars>
      </dgm:prSet>
      <dgm:spPr/>
    </dgm:pt>
    <dgm:pt modelId="{6B7AF377-C09B-4379-9D43-AF9F07D6C40B}" type="pres">
      <dgm:prSet presAssocID="{75985BD0-F1A5-49E6-94A1-C03E031E1890}" presName="compNode" presStyleCnt="0"/>
      <dgm:spPr/>
    </dgm:pt>
    <dgm:pt modelId="{F838FABB-62FC-4AB7-A0A7-BBD7F3AD5D30}" type="pres">
      <dgm:prSet presAssocID="{75985BD0-F1A5-49E6-94A1-C03E031E1890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18268A8-131F-4713-BAEA-327F585BF901}" type="pres">
      <dgm:prSet presAssocID="{75985BD0-F1A5-49E6-94A1-C03E031E1890}" presName="spaceRect" presStyleCnt="0"/>
      <dgm:spPr/>
    </dgm:pt>
    <dgm:pt modelId="{4F7911EB-3DF1-4DBA-BE78-FED1C353ECD1}" type="pres">
      <dgm:prSet presAssocID="{75985BD0-F1A5-49E6-94A1-C03E031E1890}" presName="textRect" presStyleLbl="revTx" presStyleIdx="0" presStyleCnt="3">
        <dgm:presLayoutVars>
          <dgm:chMax val="1"/>
          <dgm:chPref val="1"/>
        </dgm:presLayoutVars>
      </dgm:prSet>
      <dgm:spPr/>
    </dgm:pt>
    <dgm:pt modelId="{76265D80-745E-4C76-85F1-19922ECBE284}" type="pres">
      <dgm:prSet presAssocID="{80BC718E-AF11-4366-80B8-43E52067016D}" presName="sibTrans" presStyleCnt="0"/>
      <dgm:spPr/>
    </dgm:pt>
    <dgm:pt modelId="{A838E9AC-1B12-4DEB-916F-C8E79CE71800}" type="pres">
      <dgm:prSet presAssocID="{F3D0CC4B-3152-43CD-BB2E-47317E948389}" presName="compNode" presStyleCnt="0"/>
      <dgm:spPr/>
    </dgm:pt>
    <dgm:pt modelId="{3BF61F0A-1431-4D98-AC60-EAACA2B7C883}" type="pres">
      <dgm:prSet presAssocID="{F3D0CC4B-3152-43CD-BB2E-47317E948389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m reel"/>
        </a:ext>
      </dgm:extLst>
    </dgm:pt>
    <dgm:pt modelId="{A814BBD2-5ED1-4D2B-803A-A6FFE1E6CE38}" type="pres">
      <dgm:prSet presAssocID="{F3D0CC4B-3152-43CD-BB2E-47317E948389}" presName="spaceRect" presStyleCnt="0"/>
      <dgm:spPr/>
    </dgm:pt>
    <dgm:pt modelId="{8D772B9E-7BD1-4C5B-8292-5BA17C0A9A0F}" type="pres">
      <dgm:prSet presAssocID="{F3D0CC4B-3152-43CD-BB2E-47317E948389}" presName="textRect" presStyleLbl="revTx" presStyleIdx="1" presStyleCnt="3">
        <dgm:presLayoutVars>
          <dgm:chMax val="1"/>
          <dgm:chPref val="1"/>
        </dgm:presLayoutVars>
      </dgm:prSet>
      <dgm:spPr/>
    </dgm:pt>
    <dgm:pt modelId="{CED9A95A-FC78-4EB4-9A4E-941090C4387B}" type="pres">
      <dgm:prSet presAssocID="{509C6D23-F9E0-40CB-9090-59ADB1ECA269}" presName="sibTrans" presStyleCnt="0"/>
      <dgm:spPr/>
    </dgm:pt>
    <dgm:pt modelId="{CD23716E-AE8E-4D0D-B828-5246DC1C5BD7}" type="pres">
      <dgm:prSet presAssocID="{8747C47B-73AF-451E-AD57-EF423C0A142F}" presName="compNode" presStyleCnt="0"/>
      <dgm:spPr/>
    </dgm:pt>
    <dgm:pt modelId="{CDCE4B5F-26D5-4C4E-8507-3F28A764858F}" type="pres">
      <dgm:prSet presAssocID="{8747C47B-73AF-451E-AD57-EF423C0A142F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41C67766-8F1C-4855-82C9-F3DCA5259EAB}" type="pres">
      <dgm:prSet presAssocID="{8747C47B-73AF-451E-AD57-EF423C0A142F}" presName="spaceRect" presStyleCnt="0"/>
      <dgm:spPr/>
    </dgm:pt>
    <dgm:pt modelId="{4A38DC66-B1F8-40F9-B8AF-BAFF4F3E96ED}" type="pres">
      <dgm:prSet presAssocID="{8747C47B-73AF-451E-AD57-EF423C0A142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4014F19-E0F1-4BA3-BCEF-3079DC3009DA}" srcId="{8DD8747B-F9B7-42C6-9B9A-AC05BE49CF67}" destId="{F3D0CC4B-3152-43CD-BB2E-47317E948389}" srcOrd="1" destOrd="0" parTransId="{3EB49DB4-12D2-4C0F-B1A6-0C11F6A450EA}" sibTransId="{509C6D23-F9E0-40CB-9090-59ADB1ECA269}"/>
    <dgm:cxn modelId="{B93B0A22-6344-4A45-BB84-250AA37D3D4D}" type="presOf" srcId="{F3D0CC4B-3152-43CD-BB2E-47317E948389}" destId="{8D772B9E-7BD1-4C5B-8292-5BA17C0A9A0F}" srcOrd="0" destOrd="0" presId="urn:microsoft.com/office/officeart/2018/2/layout/IconLabelList"/>
    <dgm:cxn modelId="{0887124B-5288-4B06-94BE-DC86E5349C62}" srcId="{8DD8747B-F9B7-42C6-9B9A-AC05BE49CF67}" destId="{75985BD0-F1A5-49E6-94A1-C03E031E1890}" srcOrd="0" destOrd="0" parTransId="{560AEA7C-7BFC-454D-A024-65A04897B67C}" sibTransId="{80BC718E-AF11-4366-80B8-43E52067016D}"/>
    <dgm:cxn modelId="{2DA7438B-8151-4ADB-BAA9-8E59179C10F6}" type="presOf" srcId="{75985BD0-F1A5-49E6-94A1-C03E031E1890}" destId="{4F7911EB-3DF1-4DBA-BE78-FED1C353ECD1}" srcOrd="0" destOrd="0" presId="urn:microsoft.com/office/officeart/2018/2/layout/IconLabelList"/>
    <dgm:cxn modelId="{38FF64E5-96BF-4920-A4DC-0C809C231122}" srcId="{8DD8747B-F9B7-42C6-9B9A-AC05BE49CF67}" destId="{8747C47B-73AF-451E-AD57-EF423C0A142F}" srcOrd="2" destOrd="0" parTransId="{E39F971D-1C5C-417B-8398-78D3075A0F5B}" sibTransId="{8D93B4BA-FD25-4723-B964-D8070F0E886A}"/>
    <dgm:cxn modelId="{1872E1E8-7D9A-4204-A079-40BE4741C960}" type="presOf" srcId="{8747C47B-73AF-451E-AD57-EF423C0A142F}" destId="{4A38DC66-B1F8-40F9-B8AF-BAFF4F3E96ED}" srcOrd="0" destOrd="0" presId="urn:microsoft.com/office/officeart/2018/2/layout/IconLabelList"/>
    <dgm:cxn modelId="{00E427F8-ED62-4AB0-AB33-F7F48381E01D}" type="presOf" srcId="{8DD8747B-F9B7-42C6-9B9A-AC05BE49CF67}" destId="{92AC6526-2512-4902-BF9E-CD1734B7A9FD}" srcOrd="0" destOrd="0" presId="urn:microsoft.com/office/officeart/2018/2/layout/IconLabelList"/>
    <dgm:cxn modelId="{B853D7E3-870E-458B-A75F-C2DB969B4DC2}" type="presParOf" srcId="{92AC6526-2512-4902-BF9E-CD1734B7A9FD}" destId="{6B7AF377-C09B-4379-9D43-AF9F07D6C40B}" srcOrd="0" destOrd="0" presId="urn:microsoft.com/office/officeart/2018/2/layout/IconLabelList"/>
    <dgm:cxn modelId="{72CC764D-C381-4455-BAAD-A8075191F761}" type="presParOf" srcId="{6B7AF377-C09B-4379-9D43-AF9F07D6C40B}" destId="{F838FABB-62FC-4AB7-A0A7-BBD7F3AD5D30}" srcOrd="0" destOrd="0" presId="urn:microsoft.com/office/officeart/2018/2/layout/IconLabelList"/>
    <dgm:cxn modelId="{AD8FA4FF-2405-44F7-8D2C-1F382601260D}" type="presParOf" srcId="{6B7AF377-C09B-4379-9D43-AF9F07D6C40B}" destId="{618268A8-131F-4713-BAEA-327F585BF901}" srcOrd="1" destOrd="0" presId="urn:microsoft.com/office/officeart/2018/2/layout/IconLabelList"/>
    <dgm:cxn modelId="{FC40A44E-9814-40E0-B04F-7F5F62B884D6}" type="presParOf" srcId="{6B7AF377-C09B-4379-9D43-AF9F07D6C40B}" destId="{4F7911EB-3DF1-4DBA-BE78-FED1C353ECD1}" srcOrd="2" destOrd="0" presId="urn:microsoft.com/office/officeart/2018/2/layout/IconLabelList"/>
    <dgm:cxn modelId="{EAAC2F38-175B-43DC-AE0C-A747E9ACD18A}" type="presParOf" srcId="{92AC6526-2512-4902-BF9E-CD1734B7A9FD}" destId="{76265D80-745E-4C76-85F1-19922ECBE284}" srcOrd="1" destOrd="0" presId="urn:microsoft.com/office/officeart/2018/2/layout/IconLabelList"/>
    <dgm:cxn modelId="{375FC261-02BD-4C4E-96AE-66E1C45EFFFB}" type="presParOf" srcId="{92AC6526-2512-4902-BF9E-CD1734B7A9FD}" destId="{A838E9AC-1B12-4DEB-916F-C8E79CE71800}" srcOrd="2" destOrd="0" presId="urn:microsoft.com/office/officeart/2018/2/layout/IconLabelList"/>
    <dgm:cxn modelId="{E2E59B4F-D00A-404D-A706-A195ABC59E0F}" type="presParOf" srcId="{A838E9AC-1B12-4DEB-916F-C8E79CE71800}" destId="{3BF61F0A-1431-4D98-AC60-EAACA2B7C883}" srcOrd="0" destOrd="0" presId="urn:microsoft.com/office/officeart/2018/2/layout/IconLabelList"/>
    <dgm:cxn modelId="{020992EF-24B0-4CEF-9E6A-CCB93DEDBF79}" type="presParOf" srcId="{A838E9AC-1B12-4DEB-916F-C8E79CE71800}" destId="{A814BBD2-5ED1-4D2B-803A-A6FFE1E6CE38}" srcOrd="1" destOrd="0" presId="urn:microsoft.com/office/officeart/2018/2/layout/IconLabelList"/>
    <dgm:cxn modelId="{6331EFA1-EDFA-4083-84E0-8C00FC19ED65}" type="presParOf" srcId="{A838E9AC-1B12-4DEB-916F-C8E79CE71800}" destId="{8D772B9E-7BD1-4C5B-8292-5BA17C0A9A0F}" srcOrd="2" destOrd="0" presId="urn:microsoft.com/office/officeart/2018/2/layout/IconLabelList"/>
    <dgm:cxn modelId="{C61893A7-96E8-4707-A943-D5AA801321D1}" type="presParOf" srcId="{92AC6526-2512-4902-BF9E-CD1734B7A9FD}" destId="{CED9A95A-FC78-4EB4-9A4E-941090C4387B}" srcOrd="3" destOrd="0" presId="urn:microsoft.com/office/officeart/2018/2/layout/IconLabelList"/>
    <dgm:cxn modelId="{B1CD651E-ED2C-4520-95ED-5E2B677BAD17}" type="presParOf" srcId="{92AC6526-2512-4902-BF9E-CD1734B7A9FD}" destId="{CD23716E-AE8E-4D0D-B828-5246DC1C5BD7}" srcOrd="4" destOrd="0" presId="urn:microsoft.com/office/officeart/2018/2/layout/IconLabelList"/>
    <dgm:cxn modelId="{EA28AF2B-805B-4991-A2E3-90144826001E}" type="presParOf" srcId="{CD23716E-AE8E-4D0D-B828-5246DC1C5BD7}" destId="{CDCE4B5F-26D5-4C4E-8507-3F28A764858F}" srcOrd="0" destOrd="0" presId="urn:microsoft.com/office/officeart/2018/2/layout/IconLabelList"/>
    <dgm:cxn modelId="{F70AEF1D-C041-4A44-AF69-B0CA0BD096C1}" type="presParOf" srcId="{CD23716E-AE8E-4D0D-B828-5246DC1C5BD7}" destId="{41C67766-8F1C-4855-82C9-F3DCA5259EAB}" srcOrd="1" destOrd="0" presId="urn:microsoft.com/office/officeart/2018/2/layout/IconLabelList"/>
    <dgm:cxn modelId="{A903EA27-3D18-4475-AFAD-65B797DA4FBD}" type="presParOf" srcId="{CD23716E-AE8E-4D0D-B828-5246DC1C5BD7}" destId="{4A38DC66-B1F8-40F9-B8AF-BAFF4F3E96E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8FABB-62FC-4AB7-A0A7-BBD7F3AD5D30}">
      <dsp:nvSpPr>
        <dsp:cNvPr id="0" name=""/>
        <dsp:cNvSpPr/>
      </dsp:nvSpPr>
      <dsp:spPr>
        <a:xfrm>
          <a:off x="915389" y="632537"/>
          <a:ext cx="1248817" cy="12488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911EB-3DF1-4DBA-BE78-FED1C353ECD1}">
      <dsp:nvSpPr>
        <dsp:cNvPr id="0" name=""/>
        <dsp:cNvSpPr/>
      </dsp:nvSpPr>
      <dsp:spPr>
        <a:xfrm>
          <a:off x="152223" y="2228862"/>
          <a:ext cx="27751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/>
            <a:t>Material aus dem Unterricht</a:t>
          </a:r>
          <a:endParaRPr lang="en-US" sz="1100" kern="1200"/>
        </a:p>
      </dsp:txBody>
      <dsp:txXfrm>
        <a:off x="152223" y="2228862"/>
        <a:ext cx="2775150" cy="720000"/>
      </dsp:txXfrm>
    </dsp:sp>
    <dsp:sp modelId="{3BF61F0A-1431-4D98-AC60-EAACA2B7C883}">
      <dsp:nvSpPr>
        <dsp:cNvPr id="0" name=""/>
        <dsp:cNvSpPr/>
      </dsp:nvSpPr>
      <dsp:spPr>
        <a:xfrm>
          <a:off x="4176191" y="632537"/>
          <a:ext cx="1248817" cy="12488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772B9E-7BD1-4C5B-8292-5BA17C0A9A0F}">
      <dsp:nvSpPr>
        <dsp:cNvPr id="0" name=""/>
        <dsp:cNvSpPr/>
      </dsp:nvSpPr>
      <dsp:spPr>
        <a:xfrm>
          <a:off x="3413024" y="2228862"/>
          <a:ext cx="27751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/>
            <a:t>Folien von Herrn Hanke</a:t>
          </a:r>
          <a:endParaRPr lang="en-US" sz="1100" kern="1200"/>
        </a:p>
      </dsp:txBody>
      <dsp:txXfrm>
        <a:off x="3413024" y="2228862"/>
        <a:ext cx="2775150" cy="720000"/>
      </dsp:txXfrm>
    </dsp:sp>
    <dsp:sp modelId="{CDCE4B5F-26D5-4C4E-8507-3F28A764858F}">
      <dsp:nvSpPr>
        <dsp:cNvPr id="0" name=""/>
        <dsp:cNvSpPr/>
      </dsp:nvSpPr>
      <dsp:spPr>
        <a:xfrm>
          <a:off x="7436992" y="632537"/>
          <a:ext cx="1248817" cy="12488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8DC66-B1F8-40F9-B8AF-BAFF4F3E96ED}">
      <dsp:nvSpPr>
        <dsp:cNvPr id="0" name=""/>
        <dsp:cNvSpPr/>
      </dsp:nvSpPr>
      <dsp:spPr>
        <a:xfrm>
          <a:off x="6673826" y="2228862"/>
          <a:ext cx="27751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>
              <a:hlinkClick xmlns:r="http://schemas.openxmlformats.org/officeDocument/2006/relationships" r:id="rId7"/>
            </a:rPr>
            <a:t>https://de.wikipedia.org/wiki/Deutschland_1945_bis_1949</a:t>
          </a:r>
          <a:r>
            <a:rPr lang="de-DE" sz="1100" kern="1200"/>
            <a:t> </a:t>
          </a:r>
          <a:endParaRPr lang="en-US" sz="1100" kern="1200"/>
        </a:p>
      </dsp:txBody>
      <dsp:txXfrm>
        <a:off x="6673826" y="2228862"/>
        <a:ext cx="27751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ast-West-Germany-October_1949-July_1952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t.wikipedia.org/wiki/Konrad_Adenauer" TargetMode="Externa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satzungszon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1945-1949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Vom</a:t>
            </a:r>
            <a:r>
              <a:rPr lang="en-US"/>
              <a:t> </a:t>
            </a:r>
            <a:r>
              <a:rPr lang="en-US" err="1"/>
              <a:t>Kriegsende</a:t>
            </a:r>
            <a:r>
              <a:rPr lang="en-US"/>
              <a:t> bis </a:t>
            </a:r>
            <a:r>
              <a:rPr lang="en-US" err="1"/>
              <a:t>zur</a:t>
            </a:r>
            <a:r>
              <a:rPr lang="en-US"/>
              <a:t> </a:t>
            </a:r>
            <a:r>
              <a:rPr lang="en-US" err="1"/>
              <a:t>doppelten</a:t>
            </a:r>
            <a:r>
              <a:rPr lang="en-US"/>
              <a:t> </a:t>
            </a:r>
            <a:r>
              <a:rPr lang="en-US" err="1"/>
              <a:t>Staatsgründung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848AAEA-BDFB-4BCA-9ED7-C27D6C3B3B46}"/>
              </a:ext>
            </a:extLst>
          </p:cNvPr>
          <p:cNvSpPr txBox="1"/>
          <p:nvPr/>
        </p:nvSpPr>
        <p:spPr>
          <a:xfrm>
            <a:off x="9569570" y="74187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/>
              <a:t>Amina und Amelie</a:t>
            </a: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229414-1909-4DFD-8A07-C36866B8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>
                <a:latin typeface="Arial"/>
                <a:cs typeface="Arial"/>
              </a:rPr>
              <a:t>1949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59013-EF79-48C3-A9FF-A7D39FB27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468" y="1466491"/>
            <a:ext cx="6438181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23. Mai: Verkündung des Grundgesetzes und Gründung der </a:t>
            </a:r>
            <a:r>
              <a:rPr lang="de-DE" sz="1800" b="1">
                <a:latin typeface="Arial"/>
                <a:cs typeface="Arial"/>
              </a:rPr>
              <a:t>BRD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7. Oktober: Gründung der </a:t>
            </a:r>
            <a:r>
              <a:rPr lang="de-DE" sz="1800" b="1">
                <a:latin typeface="Arial"/>
                <a:cs typeface="Arial"/>
              </a:rPr>
              <a:t>DDR</a:t>
            </a:r>
          </a:p>
          <a:p>
            <a:pPr marL="0" indent="0">
              <a:buNone/>
            </a:pPr>
            <a:r>
              <a:rPr lang="de-DE" sz="1800">
                <a:latin typeface="Arial"/>
                <a:cs typeface="Arial"/>
              </a:rPr>
              <a:t>             </a:t>
            </a:r>
          </a:p>
        </p:txBody>
      </p:sp>
      <p:pic>
        <p:nvPicPr>
          <p:cNvPr id="9" name="Grafik 9" descr="Ein Bild, das Text, Karte enthält.&#10;&#10;Mit sehr hoher Zuverlässigkeit generierte Beschreibung">
            <a:extLst>
              <a:ext uri="{FF2B5EF4-FFF2-40B4-BE49-F238E27FC236}">
                <a16:creationId xmlns:a16="http://schemas.microsoft.com/office/drawing/2014/main" id="{93F5CAED-BC49-4BEF-8C6F-7C431794A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33758" y="684083"/>
            <a:ext cx="2743199" cy="326134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3" name="Grafik 13" descr="Ein Bild, das Mann, Person, Schlips, suchend enthält.&#10;&#10;Mit sehr hoher Zuverlässigkeit generierte Beschreibung">
            <a:extLst>
              <a:ext uri="{FF2B5EF4-FFF2-40B4-BE49-F238E27FC236}">
                <a16:creationId xmlns:a16="http://schemas.microsoft.com/office/drawing/2014/main" id="{97391055-EC4B-4E4B-947B-264DDC5C70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376632" y="3428102"/>
            <a:ext cx="2135037" cy="30929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6E542D29-67D4-446D-A17F-34A7CF5FBD02}"/>
              </a:ext>
            </a:extLst>
          </p:cNvPr>
          <p:cNvSpPr txBox="1"/>
          <p:nvPr/>
        </p:nvSpPr>
        <p:spPr>
          <a:xfrm>
            <a:off x="3818626" y="4695646"/>
            <a:ext cx="8019689" cy="21586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Arial"/>
              <a:buChar char="•"/>
            </a:pPr>
            <a:r>
              <a:rPr lang="de-DE">
                <a:latin typeface="Arial"/>
                <a:cs typeface="Arial"/>
              </a:rPr>
              <a:t>14. August: erste </a:t>
            </a:r>
            <a:r>
              <a:rPr lang="de-DE" b="1">
                <a:latin typeface="Arial"/>
                <a:cs typeface="Arial"/>
              </a:rPr>
              <a:t>Bundestagswahlen</a:t>
            </a:r>
            <a:endParaRPr lang="en-US" b="1">
              <a:latin typeface="Franklin Gothic Book" panose="020B0503020102020204"/>
              <a:cs typeface="Arial"/>
            </a:endParaRPr>
          </a:p>
          <a:p>
            <a: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de-DE">
                <a:latin typeface="Arial"/>
                <a:cs typeface="Arial"/>
              </a:rPr>
              <a:t>            CDU: 31% der Stimmen; SPD: 29,2% der Stimmen</a:t>
            </a:r>
            <a:endParaRPr lang="en-US">
              <a:ea typeface="+mn-lt"/>
              <a:cs typeface="+mn-lt"/>
            </a:endParaRPr>
          </a:p>
          <a:p>
            <a:pPr marL="285750" indent="-28575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Arial"/>
              <a:buChar char="•"/>
            </a:pPr>
            <a:r>
              <a:rPr lang="de-DE">
                <a:latin typeface="Arial"/>
                <a:cs typeface="Arial"/>
              </a:rPr>
              <a:t>12. September: Theodor Heuss wird zum Bundespräsidenten gewählt</a:t>
            </a:r>
            <a:endParaRPr lang="en-US">
              <a:ea typeface="+mn-lt"/>
              <a:cs typeface="+mn-lt"/>
            </a:endParaRPr>
          </a:p>
          <a:p>
            <a:pPr marL="285750" indent="-28575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Arial"/>
              <a:buChar char="•"/>
            </a:pPr>
            <a:r>
              <a:rPr lang="de-DE">
                <a:latin typeface="Arial"/>
                <a:cs typeface="Arial"/>
              </a:rPr>
              <a:t>15. September: </a:t>
            </a:r>
            <a:r>
              <a:rPr lang="de-DE" b="1">
                <a:latin typeface="Arial"/>
                <a:cs typeface="Arial"/>
              </a:rPr>
              <a:t>Konrad Adenauer</a:t>
            </a:r>
            <a:r>
              <a:rPr lang="de-DE">
                <a:latin typeface="Arial"/>
                <a:cs typeface="Arial"/>
              </a:rPr>
              <a:t> (CDU) wird zum </a:t>
            </a:r>
            <a:r>
              <a:rPr lang="de-DE" b="1">
                <a:latin typeface="Arial"/>
                <a:cs typeface="Arial"/>
              </a:rPr>
              <a:t>Bundeskanzler</a:t>
            </a:r>
            <a:r>
              <a:rPr lang="de-DE">
                <a:latin typeface="Arial"/>
                <a:cs typeface="Arial"/>
              </a:rPr>
              <a:t> gewählt</a:t>
            </a:r>
          </a:p>
          <a:p>
            <a:pPr marL="285750" indent="-285750">
              <a:buFont typeface="Arial"/>
              <a:buChar char="•"/>
            </a:pPr>
            <a:endParaRPr lang="de-DE"/>
          </a:p>
        </p:txBody>
      </p:sp>
      <p:sp>
        <p:nvSpPr>
          <p:cNvPr id="19" name="Arrow: Right 5">
            <a:extLst>
              <a:ext uri="{FF2B5EF4-FFF2-40B4-BE49-F238E27FC236}">
                <a16:creationId xmlns:a16="http://schemas.microsoft.com/office/drawing/2014/main" id="{D12FEAA1-CBC1-4024-9388-3AEE777E6101}"/>
              </a:ext>
            </a:extLst>
          </p:cNvPr>
          <p:cNvSpPr/>
          <p:nvPr/>
        </p:nvSpPr>
        <p:spPr>
          <a:xfrm>
            <a:off x="4182178" y="5160695"/>
            <a:ext cx="371475" cy="20002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ACBCA363-826A-4308-817F-2413FE3C656E}"/>
              </a:ext>
            </a:extLst>
          </p:cNvPr>
          <p:cNvSpPr/>
          <p:nvPr/>
        </p:nvSpPr>
        <p:spPr>
          <a:xfrm>
            <a:off x="1627517" y="5962291"/>
            <a:ext cx="1624641" cy="460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Konrad Adenauer</a:t>
            </a:r>
          </a:p>
        </p:txBody>
      </p:sp>
      <p:sp>
        <p:nvSpPr>
          <p:cNvPr id="21" name="Arrow: Right 5">
            <a:extLst>
              <a:ext uri="{FF2B5EF4-FFF2-40B4-BE49-F238E27FC236}">
                <a16:creationId xmlns:a16="http://schemas.microsoft.com/office/drawing/2014/main" id="{C7E8747A-8AD9-4758-9B31-CB0D3D37B3DA}"/>
              </a:ext>
            </a:extLst>
          </p:cNvPr>
          <p:cNvSpPr/>
          <p:nvPr/>
        </p:nvSpPr>
        <p:spPr>
          <a:xfrm>
            <a:off x="1752404" y="2601524"/>
            <a:ext cx="371475" cy="20002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1B911C6-3A79-4FBB-BEB9-5391263264C8}"/>
              </a:ext>
            </a:extLst>
          </p:cNvPr>
          <p:cNvSpPr txBox="1"/>
          <p:nvPr/>
        </p:nvSpPr>
        <p:spPr>
          <a:xfrm>
            <a:off x="2122098" y="2481532"/>
            <a:ext cx="464101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b="1"/>
              <a:t>Unter anderem kam es durch den Ost-West Konflikt zur doppelten Staatsgründung</a:t>
            </a:r>
          </a:p>
        </p:txBody>
      </p:sp>
    </p:spTree>
    <p:extLst>
      <p:ext uri="{BB962C8B-B14F-4D97-AF65-F5344CB8AC3E}">
        <p14:creationId xmlns:p14="http://schemas.microsoft.com/office/powerpoint/2010/main" val="1280900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4F3F4-173E-4AD0-8A9E-46A4A0C5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de-DE" b="1" u="sng">
                <a:latin typeface="Arial"/>
                <a:cs typeface="Arial"/>
              </a:rPr>
              <a:t>Quellen</a:t>
            </a:r>
          </a:p>
        </p:txBody>
      </p:sp>
      <p:graphicFrame>
        <p:nvGraphicFramePr>
          <p:cNvPr id="11" name="Inhaltsplatzhalter 2">
            <a:extLst>
              <a:ext uri="{FF2B5EF4-FFF2-40B4-BE49-F238E27FC236}">
                <a16:creationId xmlns:a16="http://schemas.microsoft.com/office/drawing/2014/main" id="{F6C8276D-BC2A-405F-8F37-DD043533B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354093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752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41464-81CD-44DD-8AEA-5AFF0757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>
                <a:latin typeface="Arial"/>
                <a:cs typeface="Arial"/>
              </a:rPr>
              <a:t>1945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F05BE7-3638-4931-8D8F-4E221E2A5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0264"/>
            <a:ext cx="10506973" cy="49041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nach</a:t>
            </a:r>
            <a:r>
              <a:rPr lang="en-US" sz="1800">
                <a:latin typeface="Arial"/>
                <a:cs typeface="Arial"/>
              </a:rPr>
              <a:t> Krieg: Deutschland = </a:t>
            </a:r>
            <a:r>
              <a:rPr lang="en-US" sz="1800" err="1">
                <a:latin typeface="Arial"/>
                <a:cs typeface="Arial"/>
              </a:rPr>
              <a:t>Trümmerwüste</a:t>
            </a:r>
            <a:r>
              <a:rPr lang="en-US" sz="1800">
                <a:latin typeface="Arial"/>
                <a:cs typeface="Arial"/>
              </a:rPr>
              <a:t> ; </a:t>
            </a:r>
            <a:r>
              <a:rPr lang="en-US" sz="1800" err="1">
                <a:latin typeface="Arial"/>
                <a:cs typeface="Arial"/>
              </a:rPr>
              <a:t>menschliche</a:t>
            </a:r>
            <a:r>
              <a:rPr lang="en-US" sz="1800">
                <a:latin typeface="Arial"/>
                <a:cs typeface="Arial"/>
              </a:rPr>
              <a:t> und </a:t>
            </a:r>
            <a:r>
              <a:rPr lang="en-US" sz="1800" err="1">
                <a:latin typeface="Arial"/>
                <a:cs typeface="Arial"/>
              </a:rPr>
              <a:t>materielle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Verluste</a:t>
            </a:r>
            <a:r>
              <a:rPr lang="en-US" sz="1800">
                <a:latin typeface="Arial"/>
                <a:cs typeface="Arial"/>
              </a:rPr>
              <a:t>; ca. 55-62 </a:t>
            </a:r>
            <a:r>
              <a:rPr lang="en-US" sz="1800" err="1">
                <a:latin typeface="Arial"/>
                <a:cs typeface="Arial"/>
              </a:rPr>
              <a:t>mio</a:t>
            </a:r>
            <a:r>
              <a:rPr lang="en-US" sz="1800">
                <a:latin typeface="Arial"/>
                <a:cs typeface="Arial"/>
              </a:rPr>
              <a:t>. Menschen </a:t>
            </a:r>
            <a:r>
              <a:rPr lang="en-US" sz="1800" err="1">
                <a:latin typeface="Arial"/>
                <a:cs typeface="Arial"/>
              </a:rPr>
              <a:t>kamen</a:t>
            </a:r>
            <a:r>
              <a:rPr lang="en-US" sz="1800">
                <a:latin typeface="Arial"/>
                <a:cs typeface="Arial"/>
              </a:rPr>
              <a:t> ums Leben</a:t>
            </a:r>
            <a:endParaRPr lang="en-US" sz="1800">
              <a:ea typeface="+mn-lt"/>
              <a:cs typeface="+mn-lt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 b="1">
                <a:latin typeface="Arial"/>
                <a:cs typeface="Arial"/>
              </a:rPr>
              <a:t>April JCS 1067</a:t>
            </a:r>
            <a:r>
              <a:rPr lang="en-US" sz="1800">
                <a:latin typeface="Arial"/>
                <a:cs typeface="Arial"/>
              </a:rPr>
              <a:t>: </a:t>
            </a:r>
            <a:r>
              <a:rPr lang="en-US" sz="1800" err="1">
                <a:latin typeface="Arial"/>
                <a:cs typeface="Arial"/>
              </a:rPr>
              <a:t>amerikansiche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Zielsetzung</a:t>
            </a:r>
            <a:r>
              <a:rPr lang="en-US" sz="1800">
                <a:latin typeface="Arial"/>
                <a:cs typeface="Arial"/>
              </a:rPr>
              <a:t> der </a:t>
            </a:r>
            <a:r>
              <a:rPr lang="en-US" sz="1800" err="1">
                <a:latin typeface="Arial"/>
                <a:cs typeface="Arial"/>
              </a:rPr>
              <a:t>Militärregierung</a:t>
            </a:r>
            <a:r>
              <a:rPr lang="en-US" sz="1800">
                <a:latin typeface="Arial"/>
                <a:cs typeface="Arial"/>
              </a:rPr>
              <a:t>        Deutschland </a:t>
            </a:r>
            <a:r>
              <a:rPr lang="en-US" sz="1800" err="1">
                <a:latin typeface="Arial"/>
                <a:cs typeface="Arial"/>
              </a:rPr>
              <a:t>als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Feindstaat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 8. Mai: "</a:t>
            </a:r>
            <a:r>
              <a:rPr lang="en-US" sz="1800" err="1">
                <a:latin typeface="Arial"/>
                <a:cs typeface="Arial"/>
              </a:rPr>
              <a:t>bedingungslose</a:t>
            </a:r>
            <a:r>
              <a:rPr lang="en-US" sz="1800">
                <a:latin typeface="Arial"/>
                <a:cs typeface="Arial"/>
              </a:rPr>
              <a:t>" </a:t>
            </a:r>
            <a:r>
              <a:rPr lang="en-US" sz="1800" err="1">
                <a:latin typeface="Arial"/>
                <a:cs typeface="Arial"/>
              </a:rPr>
              <a:t>Kapitulation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deutscher</a:t>
            </a:r>
            <a:r>
              <a:rPr lang="en-US" sz="1800">
                <a:latin typeface="Arial"/>
                <a:cs typeface="Arial"/>
              </a:rPr>
              <a:t> Wehrmacht </a:t>
            </a:r>
            <a:endParaRPr lang="en-US" sz="1800">
              <a:ea typeface="+mn-lt"/>
              <a:cs typeface="+mn-lt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 Ende 2. WK : </a:t>
            </a:r>
            <a:r>
              <a:rPr lang="en-US" sz="1800" err="1">
                <a:latin typeface="Arial"/>
                <a:cs typeface="Arial"/>
              </a:rPr>
              <a:t>neuer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Zeitabschnitt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geprägt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durch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b="1">
                <a:latin typeface="Arial"/>
                <a:cs typeface="Arial"/>
              </a:rPr>
              <a:t>Ost-West </a:t>
            </a:r>
            <a:r>
              <a:rPr lang="en-US" sz="1800" b="1" err="1">
                <a:latin typeface="Arial"/>
                <a:cs typeface="Arial"/>
              </a:rPr>
              <a:t>Konflikt</a:t>
            </a:r>
            <a:r>
              <a:rPr lang="en-US" sz="1800" b="1">
                <a:latin typeface="Arial"/>
                <a:cs typeface="Arial"/>
              </a:rPr>
              <a:t> </a:t>
            </a:r>
            <a:endParaRPr lang="en-US" sz="1800" b="1">
              <a:ea typeface="+mn-lt"/>
              <a:cs typeface="+mn-lt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Bipolarität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zwischen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Machtblöcken</a:t>
            </a:r>
            <a:r>
              <a:rPr lang="en-US" sz="1800">
                <a:latin typeface="Arial"/>
                <a:cs typeface="Arial"/>
              </a:rPr>
              <a:t> USA und </a:t>
            </a:r>
            <a:r>
              <a:rPr lang="en-US" sz="1800" err="1">
                <a:latin typeface="Arial"/>
                <a:cs typeface="Arial"/>
              </a:rPr>
              <a:t>UdSSR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durch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b="1" err="1">
                <a:latin typeface="Arial"/>
                <a:cs typeface="Arial"/>
              </a:rPr>
              <a:t>unterschiedliche</a:t>
            </a:r>
            <a:r>
              <a:rPr lang="en-US" sz="1800" b="1">
                <a:latin typeface="Arial"/>
                <a:cs typeface="Arial"/>
              </a:rPr>
              <a:t> </a:t>
            </a:r>
            <a:r>
              <a:rPr lang="en-US" sz="1800" b="1" err="1">
                <a:latin typeface="Arial"/>
                <a:cs typeface="Arial"/>
              </a:rPr>
              <a:t>Weltanschauungen</a:t>
            </a:r>
            <a:r>
              <a:rPr lang="en-US" sz="1800">
                <a:latin typeface="Arial"/>
                <a:cs typeface="Arial"/>
              </a:rPr>
              <a:t> und </a:t>
            </a:r>
            <a:r>
              <a:rPr lang="en-US" sz="1800" b="1" err="1">
                <a:latin typeface="Arial"/>
                <a:cs typeface="Arial"/>
              </a:rPr>
              <a:t>Ideologien</a:t>
            </a:r>
            <a:r>
              <a:rPr lang="en-US" sz="1800">
                <a:latin typeface="Arial"/>
                <a:cs typeface="Arial"/>
              </a:rPr>
              <a:t>; </a:t>
            </a:r>
            <a:r>
              <a:rPr lang="en-US" sz="1800" err="1">
                <a:latin typeface="Arial"/>
                <a:cs typeface="Arial"/>
              </a:rPr>
              <a:t>Anspruch</a:t>
            </a:r>
            <a:r>
              <a:rPr lang="en-US" sz="1800">
                <a:latin typeface="Arial"/>
                <a:cs typeface="Arial"/>
              </a:rPr>
              <a:t> auf </a:t>
            </a:r>
            <a:r>
              <a:rPr lang="en-US" sz="1800" err="1">
                <a:latin typeface="Arial"/>
                <a:cs typeface="Arial"/>
              </a:rPr>
              <a:t>führende</a:t>
            </a:r>
            <a:r>
              <a:rPr lang="en-US" sz="1800">
                <a:latin typeface="Arial"/>
                <a:cs typeface="Arial"/>
              </a:rPr>
              <a:t> Rolle in </a:t>
            </a:r>
            <a:r>
              <a:rPr lang="en-US" sz="1800" err="1">
                <a:latin typeface="Arial"/>
                <a:cs typeface="Arial"/>
              </a:rPr>
              <a:t>künftiger</a:t>
            </a:r>
            <a:r>
              <a:rPr lang="en-US" sz="1800">
                <a:latin typeface="Arial"/>
                <a:cs typeface="Arial"/>
              </a:rPr>
              <a:t> Weltpolitik</a:t>
            </a:r>
            <a:endParaRPr lang="en-US" sz="1800">
              <a:latin typeface="Arial"/>
              <a:ea typeface="+mn-lt"/>
              <a:cs typeface="Arial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r>
              <a:rPr lang="en-US" sz="1800">
                <a:latin typeface="Arial"/>
                <a:cs typeface="Arial"/>
              </a:rPr>
              <a:t>USA (Harry S. Truman): </a:t>
            </a:r>
            <a:r>
              <a:rPr lang="en-US" sz="1800" b="1" err="1">
                <a:latin typeface="Arial"/>
                <a:cs typeface="Arial"/>
              </a:rPr>
              <a:t>Kapitalismus</a:t>
            </a:r>
            <a:r>
              <a:rPr lang="en-US" sz="1800">
                <a:latin typeface="Arial"/>
                <a:cs typeface="Arial"/>
              </a:rPr>
              <a:t> vs. </a:t>
            </a:r>
            <a:r>
              <a:rPr lang="en-US" sz="1800" err="1">
                <a:latin typeface="Arial"/>
                <a:cs typeface="Arial"/>
              </a:rPr>
              <a:t>UdSSR</a:t>
            </a:r>
            <a:r>
              <a:rPr lang="en-US" sz="1800">
                <a:latin typeface="Arial"/>
                <a:cs typeface="Arial"/>
              </a:rPr>
              <a:t> (Josef Stalin): </a:t>
            </a:r>
            <a:r>
              <a:rPr lang="en-US" sz="1800" b="1" err="1">
                <a:latin typeface="Arial"/>
                <a:cs typeface="Arial"/>
              </a:rPr>
              <a:t>Kommunismus</a:t>
            </a:r>
            <a:endParaRPr lang="en-US" sz="1800" b="1">
              <a:latin typeface="Arial"/>
              <a:cs typeface="Arial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 b="1" err="1">
                <a:latin typeface="Arial"/>
                <a:cs typeface="Arial"/>
              </a:rPr>
              <a:t>Konferenz</a:t>
            </a:r>
            <a:r>
              <a:rPr lang="en-US" sz="1800" b="1">
                <a:latin typeface="Arial"/>
                <a:cs typeface="Arial"/>
              </a:rPr>
              <a:t> von </a:t>
            </a:r>
            <a:r>
              <a:rPr lang="en-US" sz="1800" b="1" err="1">
                <a:latin typeface="Arial"/>
                <a:cs typeface="Arial"/>
              </a:rPr>
              <a:t>Jalta</a:t>
            </a:r>
            <a:r>
              <a:rPr lang="en-US" sz="1800">
                <a:latin typeface="Arial"/>
                <a:cs typeface="Arial"/>
              </a:rPr>
              <a:t> (4. bis 11. </a:t>
            </a:r>
            <a:r>
              <a:rPr lang="en-US" sz="1800" err="1">
                <a:latin typeface="Arial"/>
                <a:cs typeface="Arial"/>
              </a:rPr>
              <a:t>Februar</a:t>
            </a:r>
            <a:r>
              <a:rPr lang="en-US" sz="1800">
                <a:latin typeface="Arial"/>
                <a:cs typeface="Arial"/>
              </a:rPr>
              <a:t>) : </a:t>
            </a:r>
            <a:r>
              <a:rPr lang="en-US" sz="1800" err="1">
                <a:latin typeface="Arial"/>
                <a:cs typeface="Arial"/>
              </a:rPr>
              <a:t>freie</a:t>
            </a:r>
            <a:r>
              <a:rPr lang="en-US" sz="1800">
                <a:latin typeface="Arial"/>
                <a:cs typeface="Arial"/>
              </a:rPr>
              <a:t> Wahlen und Aufbau </a:t>
            </a:r>
            <a:r>
              <a:rPr lang="en-US" sz="1800" err="1">
                <a:latin typeface="Arial"/>
                <a:cs typeface="Arial"/>
              </a:rPr>
              <a:t>demokratischer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Strukturen</a:t>
            </a:r>
            <a:r>
              <a:rPr lang="en-US" sz="1800">
                <a:latin typeface="Arial"/>
                <a:cs typeface="Arial"/>
              </a:rPr>
              <a:t> in </a:t>
            </a:r>
            <a:r>
              <a:rPr lang="en-US" sz="1800" err="1">
                <a:latin typeface="Arial"/>
                <a:cs typeface="Arial"/>
              </a:rPr>
              <a:t>allen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befreiten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Ländern</a:t>
            </a:r>
            <a:r>
              <a:rPr lang="en-US" sz="1800">
                <a:latin typeface="Arial"/>
                <a:cs typeface="Arial"/>
              </a:rPr>
              <a:t>; </a:t>
            </a:r>
            <a:r>
              <a:rPr lang="en-US" sz="1800" err="1">
                <a:latin typeface="Arial"/>
                <a:cs typeface="Arial"/>
              </a:rPr>
              <a:t>Einberufung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einer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Konferenz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zur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Gründung</a:t>
            </a:r>
            <a:r>
              <a:rPr lang="en-US" sz="1800">
                <a:latin typeface="Arial"/>
                <a:cs typeface="Arial"/>
              </a:rPr>
              <a:t> der UNO (26.06.45)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6. </a:t>
            </a:r>
            <a:r>
              <a:rPr lang="en-US" sz="1800" err="1">
                <a:latin typeface="Arial"/>
                <a:cs typeface="Arial"/>
              </a:rPr>
              <a:t>Juni</a:t>
            </a:r>
            <a:r>
              <a:rPr lang="en-US" sz="1800">
                <a:latin typeface="Arial"/>
                <a:cs typeface="Arial"/>
              </a:rPr>
              <a:t>: </a:t>
            </a:r>
            <a:r>
              <a:rPr lang="en-US" sz="1800" b="1">
                <a:latin typeface="Arial"/>
                <a:cs typeface="Arial"/>
              </a:rPr>
              <a:t>Berliner </a:t>
            </a:r>
            <a:r>
              <a:rPr lang="en-US" sz="1800" b="1" err="1">
                <a:latin typeface="Arial"/>
                <a:cs typeface="Arial"/>
              </a:rPr>
              <a:t>Deklaration</a:t>
            </a:r>
            <a:r>
              <a:rPr lang="en-US" sz="1800">
                <a:latin typeface="Arial"/>
                <a:cs typeface="Arial"/>
              </a:rPr>
              <a:t>: </a:t>
            </a:r>
            <a:r>
              <a:rPr lang="en-US" sz="1800" err="1">
                <a:latin typeface="Arial"/>
                <a:cs typeface="Arial"/>
              </a:rPr>
              <a:t>Siegermächte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übernehmen</a:t>
            </a:r>
            <a:r>
              <a:rPr lang="en-US" sz="1800">
                <a:latin typeface="Arial"/>
                <a:cs typeface="Arial"/>
              </a:rPr>
              <a:t> </a:t>
            </a:r>
            <a:r>
              <a:rPr lang="en-US" sz="1800" err="1">
                <a:latin typeface="Arial"/>
                <a:cs typeface="Arial"/>
              </a:rPr>
              <a:t>vollständige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Regierungsgewalt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20. November ´45 bis 1. Oktober ´46:</a:t>
            </a:r>
            <a:r>
              <a:rPr lang="en-US" sz="1800" b="1">
                <a:latin typeface="Arial"/>
                <a:cs typeface="Arial"/>
              </a:rPr>
              <a:t> Nürnberger </a:t>
            </a:r>
            <a:r>
              <a:rPr lang="en-US" sz="1800" b="1" err="1">
                <a:latin typeface="Arial"/>
                <a:cs typeface="Arial"/>
              </a:rPr>
              <a:t>Prozesse</a:t>
            </a:r>
            <a:r>
              <a:rPr lang="en-US" sz="1800" b="1">
                <a:latin typeface="Arial"/>
                <a:cs typeface="Arial"/>
              </a:rPr>
              <a:t> 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endParaRPr lang="en-US" sz="1800">
              <a:latin typeface="Arial"/>
              <a:cs typeface="Arial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endParaRPr lang="en-US" sz="1800">
              <a:latin typeface="Arial"/>
              <a:cs typeface="Arial"/>
            </a:endParaRPr>
          </a:p>
          <a:p>
            <a:pPr marL="0" indent="0">
              <a:lnSpc>
                <a:spcPct val="95000"/>
              </a:lnSpc>
              <a:spcBef>
                <a:spcPts val="1400"/>
              </a:spcBef>
              <a:buNone/>
            </a:pPr>
            <a:endParaRPr lang="en-US" sz="1800">
              <a:latin typeface="Arial"/>
              <a:cs typeface="Arial"/>
            </a:endParaRPr>
          </a:p>
          <a:p>
            <a:pPr marL="0" indent="0">
              <a:lnSpc>
                <a:spcPct val="95000"/>
              </a:lnSpc>
              <a:spcBef>
                <a:spcPts val="1400"/>
              </a:spcBef>
              <a:buNone/>
            </a:pP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endParaRPr lang="de-DE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0BF9EEF-2AC5-44B1-BEF8-1C7BEF478069}"/>
              </a:ext>
            </a:extLst>
          </p:cNvPr>
          <p:cNvSpPr/>
          <p:nvPr/>
        </p:nvSpPr>
        <p:spPr>
          <a:xfrm>
            <a:off x="8411458" y="2430075"/>
            <a:ext cx="323850" cy="1905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1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C89081-0B31-4B5B-A604-60710C95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>
                <a:latin typeface="Arial"/>
                <a:cs typeface="Arial"/>
              </a:rPr>
              <a:t>1945</a:t>
            </a: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757FF67E-F84A-4428-B4AA-83D19BBD45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13662" y="240731"/>
            <a:ext cx="5197414" cy="6521749"/>
          </a:xfr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8DC6FA6-CEA7-45DE-A636-07AA2E882F27}"/>
              </a:ext>
            </a:extLst>
          </p:cNvPr>
          <p:cNvSpPr txBox="1"/>
          <p:nvPr/>
        </p:nvSpPr>
        <p:spPr>
          <a:xfrm>
            <a:off x="1105101" y="1424796"/>
            <a:ext cx="5331122" cy="585852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>
                <a:latin typeface="Arial"/>
                <a:cs typeface="Arial"/>
              </a:rPr>
              <a:t>Deutschland wurde in 4 Besatzungszonen aufgeteilt 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de-DE" b="1">
                <a:latin typeface="Arial"/>
                <a:cs typeface="Arial"/>
              </a:rPr>
              <a:t>UdSSR</a:t>
            </a:r>
            <a:r>
              <a:rPr lang="de-DE">
                <a:latin typeface="Arial"/>
                <a:cs typeface="Arial"/>
              </a:rPr>
              <a:t>: östlichen Teil Deutschlands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de-DE" b="1">
                <a:latin typeface="Arial"/>
                <a:cs typeface="Arial"/>
              </a:rPr>
              <a:t>GB</a:t>
            </a:r>
            <a:r>
              <a:rPr lang="de-DE">
                <a:latin typeface="Arial"/>
                <a:cs typeface="Arial"/>
              </a:rPr>
              <a:t>: Nord- West Deutschland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de-DE" b="1">
                <a:latin typeface="Arial"/>
                <a:cs typeface="Arial"/>
              </a:rPr>
              <a:t>USA</a:t>
            </a:r>
            <a:r>
              <a:rPr lang="de-DE">
                <a:latin typeface="Arial"/>
                <a:cs typeface="Arial"/>
              </a:rPr>
              <a:t>: Süddeutschland 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de-DE" b="1">
                <a:latin typeface="Arial"/>
                <a:cs typeface="Arial"/>
              </a:rPr>
              <a:t>FR </a:t>
            </a:r>
            <a:r>
              <a:rPr lang="de-DE">
                <a:latin typeface="Arial"/>
                <a:cs typeface="Arial"/>
              </a:rPr>
              <a:t>(später): Süd-West Deutschland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de-DE" b="1">
                <a:latin typeface="Arial"/>
                <a:cs typeface="Arial"/>
              </a:rPr>
              <a:t>Konferenz von Potsdam</a:t>
            </a:r>
            <a:r>
              <a:rPr lang="de-DE">
                <a:latin typeface="Arial"/>
                <a:cs typeface="Arial"/>
              </a:rPr>
              <a:t> (17. Juli bis 2. August) 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de-DE">
                <a:latin typeface="Arial"/>
                <a:cs typeface="Arial"/>
              </a:rPr>
              <a:t>Bildung des </a:t>
            </a:r>
            <a:r>
              <a:rPr lang="de-DE" b="1">
                <a:latin typeface="Arial"/>
                <a:cs typeface="Arial"/>
              </a:rPr>
              <a:t>Alliierten Kontrollrats</a:t>
            </a:r>
            <a:r>
              <a:rPr lang="de-DE">
                <a:latin typeface="Arial"/>
                <a:cs typeface="Arial"/>
              </a:rPr>
              <a:t> in Berlin</a:t>
            </a:r>
          </a:p>
          <a:p>
            <a:pPr marL="285750" indent="-285750">
              <a:buFont typeface="Wingdings"/>
              <a:buChar char="Ø"/>
            </a:pPr>
            <a:r>
              <a:rPr lang="de-DE">
                <a:latin typeface="Arial"/>
                <a:cs typeface="Arial"/>
              </a:rPr>
              <a:t>Truman, Stalin, </a:t>
            </a:r>
            <a:r>
              <a:rPr lang="de-DE" err="1">
                <a:latin typeface="Arial"/>
                <a:cs typeface="Arial"/>
              </a:rPr>
              <a:t>Atlee</a:t>
            </a:r>
            <a:r>
              <a:rPr lang="de-DE">
                <a:latin typeface="Arial"/>
                <a:cs typeface="Arial"/>
              </a:rPr>
              <a:t> einigten sich auf Umsetzung der </a:t>
            </a:r>
            <a:r>
              <a:rPr lang="de-DE" b="1">
                <a:latin typeface="Arial"/>
                <a:cs typeface="Arial"/>
              </a:rPr>
              <a:t>4 </a:t>
            </a:r>
            <a:r>
              <a:rPr lang="de-DE" b="1" err="1">
                <a:latin typeface="Arial"/>
                <a:cs typeface="Arial"/>
              </a:rPr>
              <a:t>D´s</a:t>
            </a:r>
            <a:r>
              <a:rPr lang="de-DE">
                <a:latin typeface="Arial"/>
                <a:cs typeface="Arial"/>
              </a:rPr>
              <a:t> (</a:t>
            </a:r>
            <a:r>
              <a:rPr lang="de-DE" err="1">
                <a:latin typeface="Arial"/>
                <a:cs typeface="Arial"/>
              </a:rPr>
              <a:t>Denazifzierung</a:t>
            </a:r>
            <a:r>
              <a:rPr lang="de-DE">
                <a:latin typeface="Arial"/>
                <a:cs typeface="Arial"/>
              </a:rPr>
              <a:t>, Demilitarisierung, Demontage, Demokratisierung)</a:t>
            </a:r>
          </a:p>
          <a:p>
            <a:pPr marL="285750" indent="-285750">
              <a:buFont typeface="Wingdings"/>
              <a:buChar char="Ø"/>
            </a:pPr>
            <a:r>
              <a:rPr lang="de-DE">
                <a:latin typeface="Arial"/>
                <a:cs typeface="Arial"/>
              </a:rPr>
              <a:t>Keine direkten Vorgaben , Besatzungszonen konnten 4 </a:t>
            </a:r>
            <a:r>
              <a:rPr lang="de-DE" err="1">
                <a:latin typeface="Arial"/>
                <a:cs typeface="Arial"/>
              </a:rPr>
              <a:t>D´s</a:t>
            </a:r>
            <a:r>
              <a:rPr lang="de-DE">
                <a:latin typeface="Arial"/>
                <a:cs typeface="Arial"/>
              </a:rPr>
              <a:t> unterschiedlich auslegen (</a:t>
            </a:r>
            <a:r>
              <a:rPr lang="de-DE" b="1">
                <a:latin typeface="Arial"/>
                <a:cs typeface="Arial"/>
              </a:rPr>
              <a:t>Formelkompromiss</a:t>
            </a:r>
            <a:r>
              <a:rPr lang="de-DE">
                <a:latin typeface="Arial"/>
                <a:cs typeface="Arial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72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56706-C4DC-4FB4-A300-9ABBAF4D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>
                <a:latin typeface="Arial"/>
                <a:cs typeface="Arial"/>
              </a:rPr>
              <a:t>1945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5DD6BB-B822-4F3A-99D9-96F99656B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468" y="1552755"/>
            <a:ext cx="4252822" cy="369641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de-DE" sz="1800" b="1" u="sng">
                <a:latin typeface="Arial"/>
                <a:cs typeface="Arial"/>
              </a:rPr>
              <a:t>Umsetzung der 4 </a:t>
            </a:r>
            <a:r>
              <a:rPr lang="de-DE" sz="1800" b="1" u="sng" err="1">
                <a:latin typeface="Arial"/>
                <a:cs typeface="Arial"/>
              </a:rPr>
              <a:t>D´s</a:t>
            </a:r>
            <a:r>
              <a:rPr lang="de-DE" sz="1800" b="1" u="sng">
                <a:latin typeface="Arial"/>
                <a:cs typeface="Arial"/>
              </a:rPr>
              <a:t> in der SBZ: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Juni: KPD wurde wieder erlaubt</a:t>
            </a:r>
            <a:endParaRPr lang="de-DE" sz="1800" b="1" u="sng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"Demokratische" Bodenreform: Enteignung des Großgrundbesitzes der Kriegsverbrecher; Verteilung an Bauern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 err="1">
                <a:latin typeface="Arial"/>
                <a:cs typeface="Arial"/>
              </a:rPr>
              <a:t>Inudstriereform</a:t>
            </a:r>
            <a:r>
              <a:rPr lang="de-DE" sz="1800">
                <a:latin typeface="Arial"/>
                <a:cs typeface="Arial"/>
              </a:rPr>
              <a:t>: Verstaatlichung der Industrien und Banken       </a:t>
            </a:r>
            <a:endParaRPr lang="de-DE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staatliche Festlegung von Löhnen und Preisen</a:t>
            </a:r>
            <a:endParaRPr lang="de-DE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Schul-, Wohn- und Bildungsreform 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endParaRPr lang="de-DE" sz="1800">
              <a:latin typeface="Arial"/>
              <a:cs typeface="Arial"/>
            </a:endParaRPr>
          </a:p>
          <a:p>
            <a:pPr marL="0" indent="0">
              <a:buNone/>
            </a:pPr>
            <a:endParaRPr lang="de-DE" sz="1800" b="1" u="sng"/>
          </a:p>
          <a:p>
            <a:pPr marL="383540" indent="-383540">
              <a:buFont typeface="Arial" panose="020B0503020102020204" pitchFamily="34" charset="0"/>
              <a:buChar char="•"/>
            </a:pPr>
            <a:endParaRPr lang="de-DE" b="1" u="sng"/>
          </a:p>
        </p:txBody>
      </p:sp>
      <p:sp>
        <p:nvSpPr>
          <p:cNvPr id="9" name="Arrow: Right 4">
            <a:extLst>
              <a:ext uri="{FF2B5EF4-FFF2-40B4-BE49-F238E27FC236}">
                <a16:creationId xmlns:a16="http://schemas.microsoft.com/office/drawing/2014/main" id="{D7143AAA-EAC1-4E46-9661-E14696BB8349}"/>
              </a:ext>
            </a:extLst>
          </p:cNvPr>
          <p:cNvSpPr/>
          <p:nvPr/>
        </p:nvSpPr>
        <p:spPr>
          <a:xfrm>
            <a:off x="1424062" y="5291168"/>
            <a:ext cx="683283" cy="31989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CD3223-A101-43BF-A880-25F81A63A668}"/>
              </a:ext>
            </a:extLst>
          </p:cNvPr>
          <p:cNvSpPr txBox="1"/>
          <p:nvPr/>
        </p:nvSpPr>
        <p:spPr>
          <a:xfrm>
            <a:off x="2309004" y="5241985"/>
            <a:ext cx="316014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b="1">
                <a:latin typeface="Arial"/>
                <a:cs typeface="Arial"/>
              </a:rPr>
              <a:t>Soziale und ökonomische </a:t>
            </a:r>
            <a:r>
              <a:rPr lang="de-DE" b="1" err="1">
                <a:latin typeface="Arial"/>
                <a:cs typeface="Arial"/>
              </a:rPr>
              <a:t>Umgetsaltung</a:t>
            </a:r>
            <a:r>
              <a:rPr lang="de-DE" b="1">
                <a:latin typeface="Arial"/>
                <a:cs typeface="Arial"/>
              </a:rPr>
              <a:t>, um Menschen für sich zu gewinnen; Demontage im Osten höher als im Westen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BBA081F-BA76-47FE-84FD-49E0B063BD57}"/>
              </a:ext>
            </a:extLst>
          </p:cNvPr>
          <p:cNvSpPr txBox="1"/>
          <p:nvPr/>
        </p:nvSpPr>
        <p:spPr>
          <a:xfrm>
            <a:off x="6882502" y="1431086"/>
            <a:ext cx="4166557" cy="57708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de-DE" b="1" u="sng">
                <a:latin typeface="Arial"/>
                <a:cs typeface="Arial"/>
              </a:rPr>
              <a:t>Umsetzung der 4 </a:t>
            </a:r>
            <a:r>
              <a:rPr lang="de-DE" b="1" u="sng" err="1">
                <a:latin typeface="Arial"/>
                <a:cs typeface="Arial"/>
              </a:rPr>
              <a:t>D´s</a:t>
            </a:r>
            <a:r>
              <a:rPr lang="de-DE" b="1" u="sng">
                <a:latin typeface="Arial"/>
                <a:cs typeface="Arial"/>
              </a:rPr>
              <a:t> in den Westzonen:</a:t>
            </a:r>
            <a:endParaRPr lang="de-DE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de-DE">
                <a:latin typeface="Arial"/>
                <a:cs typeface="Arial"/>
              </a:rPr>
              <a:t>Entnazifizierung: betroffene Personen wurden in 5 Gruppen aufgeteilt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e-DE">
                <a:latin typeface="Arial"/>
                <a:cs typeface="Arial"/>
              </a:rPr>
              <a:t>Hauptschuldige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de-DE">
                <a:latin typeface="Arial"/>
                <a:cs typeface="Arial"/>
              </a:rPr>
              <a:t>Belastete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de-DE">
                <a:latin typeface="Arial"/>
                <a:cs typeface="Arial"/>
              </a:rPr>
              <a:t>Minderbelastete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de-DE">
                <a:latin typeface="Arial"/>
                <a:cs typeface="Arial"/>
              </a:rPr>
              <a:t>Mitläufer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de-DE">
                <a:latin typeface="Arial"/>
                <a:cs typeface="Arial"/>
              </a:rPr>
              <a:t>Entlastete</a:t>
            </a:r>
          </a:p>
          <a:p>
            <a:pPr marL="342900" indent="-342900">
              <a:buFont typeface="Wingdings"/>
              <a:buChar char="Ø"/>
            </a:pPr>
            <a:r>
              <a:rPr lang="de-DE">
                <a:latin typeface="Arial"/>
                <a:cs typeface="Arial"/>
              </a:rPr>
              <a:t>Ersten 3 Gruppen wurden oft in Arbeitslager gesteckt</a:t>
            </a:r>
          </a:p>
          <a:p>
            <a:pPr marL="342900" indent="-342900">
              <a:lnSpc>
                <a:spcPct val="150000"/>
              </a:lnSpc>
              <a:buFont typeface="Wingdings"/>
              <a:buChar char="Ø"/>
            </a:pPr>
            <a:r>
              <a:rPr lang="de-DE">
                <a:latin typeface="Arial"/>
                <a:cs typeface="Arial"/>
              </a:rPr>
              <a:t>Geldbuße für Mitläufer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endParaRPr lang="de-DE"/>
          </a:p>
          <a:p>
            <a:pPr marL="285750" indent="-285750">
              <a:buFont typeface="Wingdings"/>
              <a:buChar char="Ø"/>
            </a:pPr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38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7B893-2FED-4B63-8E65-1DEB6E6F0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latin typeface="Arial"/>
                <a:cs typeface="Arial"/>
              </a:rPr>
              <a:t>1946</a:t>
            </a:r>
            <a:endParaRPr lang="en-US" b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3054F-3148-4644-9A1A-9E3E5A802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430" y="1428751"/>
            <a:ext cx="10003766" cy="543625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21. Und 22. April : </a:t>
            </a:r>
            <a:r>
              <a:rPr lang="en-US" sz="1800" b="1" err="1">
                <a:latin typeface="Arial"/>
                <a:cs typeface="Arial"/>
              </a:rPr>
              <a:t>Zwangsvereinigung</a:t>
            </a:r>
            <a:r>
              <a:rPr lang="en-US" sz="1800">
                <a:latin typeface="Arial"/>
                <a:cs typeface="Arial"/>
              </a:rPr>
              <a:t> KPD und SPD </a:t>
            </a:r>
            <a:r>
              <a:rPr lang="en-US" sz="1800" err="1">
                <a:latin typeface="Arial"/>
                <a:cs typeface="Arial"/>
              </a:rPr>
              <a:t>für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gesamte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sowjetische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Besatzungszone</a:t>
            </a:r>
            <a:endParaRPr lang="en-US" sz="1800">
              <a:ea typeface="+mn-lt"/>
              <a:cs typeface="+mn-lt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Einheitspartei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b="1">
                <a:latin typeface="Arial"/>
                <a:cs typeface="Arial"/>
              </a:rPr>
              <a:t>SED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wird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gegründet</a:t>
            </a:r>
            <a:endParaRPr lang="en-US" sz="1800">
              <a:ea typeface="+mn-lt"/>
              <a:cs typeface="+mn-lt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,Sans-Serif" panose="020B0503020102020204" pitchFamily="34" charset="0"/>
              <a:buChar char="Ø"/>
            </a:pPr>
            <a:r>
              <a:rPr lang="en-US" sz="1800">
                <a:latin typeface="Arial"/>
                <a:cs typeface="Arial"/>
              </a:rPr>
              <a:t>KPD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größer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gemacht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werden</a:t>
            </a:r>
            <a:r>
              <a:rPr lang="en-US" sz="1800">
                <a:latin typeface="Arial"/>
                <a:cs typeface="Arial"/>
              </a:rPr>
              <a:t> </a:t>
            </a:r>
            <a:endParaRPr lang="en-US" sz="1800">
              <a:ea typeface="+mn-lt"/>
              <a:cs typeface="+mn-lt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,Sans-Serif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Zusammenschluss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Spaltung</a:t>
            </a:r>
            <a:r>
              <a:rPr lang="en-US" sz="1800">
                <a:latin typeface="Arial"/>
                <a:cs typeface="Arial"/>
              </a:rPr>
              <a:t> der </a:t>
            </a:r>
            <a:r>
              <a:rPr lang="en-US" sz="1800" err="1">
                <a:latin typeface="Arial"/>
                <a:cs typeface="Arial"/>
              </a:rPr>
              <a:t>Arbeiterschaft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beenden</a:t>
            </a:r>
            <a:r>
              <a:rPr lang="en-US" sz="1800">
                <a:latin typeface="Arial"/>
                <a:cs typeface="Arial"/>
              </a:rPr>
              <a:t> </a:t>
            </a:r>
            <a:endParaRPr lang="en-US" sz="1800">
              <a:ea typeface="+mn-lt"/>
              <a:cs typeface="+mn-lt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06. September : Rede des </a:t>
            </a:r>
            <a:r>
              <a:rPr lang="en-US" sz="1800" err="1">
                <a:latin typeface="Arial"/>
                <a:cs typeface="Arial"/>
              </a:rPr>
              <a:t>amerikanischen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Außenministers</a:t>
            </a:r>
            <a:r>
              <a:rPr lang="en-US" sz="1800">
                <a:latin typeface="Arial"/>
                <a:cs typeface="Arial"/>
              </a:rPr>
              <a:t> James F. Byrnes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Verhältnisse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schaffen</a:t>
            </a:r>
            <a:r>
              <a:rPr lang="en-US" sz="1800">
                <a:latin typeface="Arial"/>
                <a:cs typeface="Arial"/>
              </a:rPr>
              <a:t> die </a:t>
            </a:r>
            <a:r>
              <a:rPr lang="en-US" sz="1800" err="1">
                <a:latin typeface="Arial"/>
                <a:cs typeface="Arial"/>
              </a:rPr>
              <a:t>zum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b="1" err="1">
                <a:solidFill>
                  <a:schemeClr val="tx1"/>
                </a:solidFill>
                <a:latin typeface="Arial"/>
                <a:cs typeface="Arial"/>
              </a:rPr>
              <a:t>dauerhaften</a:t>
            </a:r>
            <a:r>
              <a:rPr lang="en-US" sz="1800" b="1">
                <a:solidFill>
                  <a:schemeClr val="tx1"/>
                </a:solidFill>
                <a:latin typeface="Arial"/>
                <a:cs typeface="Arial"/>
              </a:rPr>
              <a:t> Frieden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führen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Trennung</a:t>
            </a:r>
            <a:r>
              <a:rPr lang="en-US" sz="1800">
                <a:latin typeface="Arial"/>
                <a:cs typeface="Arial"/>
              </a:rPr>
              <a:t> von JCS 1067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r>
              <a:rPr lang="en-US" sz="1800">
                <a:latin typeface="Arial"/>
                <a:cs typeface="Arial"/>
              </a:rPr>
              <a:t>Deutschland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nicht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mehr</a:t>
            </a:r>
            <a:r>
              <a:rPr lang="en-US" sz="1800">
                <a:latin typeface="Arial"/>
                <a:cs typeface="Arial"/>
              </a:rPr>
              <a:t> so stark </a:t>
            </a:r>
            <a:r>
              <a:rPr lang="en-US" sz="1800" err="1">
                <a:latin typeface="Arial"/>
                <a:cs typeface="Arial"/>
              </a:rPr>
              <a:t>eingeschränkt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werden</a:t>
            </a:r>
            <a:r>
              <a:rPr lang="en-US" sz="1800">
                <a:latin typeface="Arial"/>
                <a:cs typeface="Arial"/>
              </a:rPr>
              <a:t> (</a:t>
            </a:r>
            <a:r>
              <a:rPr lang="en-US" sz="1800" err="1">
                <a:latin typeface="Arial"/>
                <a:cs typeface="Arial"/>
              </a:rPr>
              <a:t>z.B.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freier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Austausch</a:t>
            </a:r>
            <a:r>
              <a:rPr lang="en-US" sz="1800">
                <a:latin typeface="Arial"/>
                <a:cs typeface="Arial"/>
              </a:rPr>
              <a:t> von Waren, </a:t>
            </a:r>
            <a:r>
              <a:rPr lang="en-US" sz="1800" err="1">
                <a:latin typeface="Arial"/>
                <a:cs typeface="Arial"/>
              </a:rPr>
              <a:t>Personen</a:t>
            </a:r>
            <a:r>
              <a:rPr lang="en-US" sz="1800">
                <a:latin typeface="Arial"/>
                <a:cs typeface="Arial"/>
              </a:rPr>
              <a:t>, </a:t>
            </a:r>
            <a:r>
              <a:rPr lang="en-US" sz="1800" err="1">
                <a:latin typeface="Arial"/>
                <a:cs typeface="Arial"/>
              </a:rPr>
              <a:t>Ideen</a:t>
            </a:r>
            <a:r>
              <a:rPr lang="en-US" sz="1800">
                <a:latin typeface="Arial"/>
                <a:cs typeface="Arial"/>
              </a:rPr>
              <a:t>)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Besatzungszonen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sollen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nicht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als</a:t>
            </a:r>
            <a:r>
              <a:rPr lang="en-US" sz="1800">
                <a:latin typeface="Arial"/>
                <a:cs typeface="Arial"/>
              </a:rPr>
              <a:t> in </a:t>
            </a:r>
            <a:r>
              <a:rPr lang="en-US" sz="1800" err="1">
                <a:latin typeface="Arial"/>
                <a:cs typeface="Arial"/>
              </a:rPr>
              <a:t>sich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geschlossene</a:t>
            </a:r>
            <a:r>
              <a:rPr lang="en-US" sz="1800">
                <a:latin typeface="Arial"/>
                <a:cs typeface="Arial"/>
              </a:rPr>
              <a:t> Einheit </a:t>
            </a:r>
            <a:r>
              <a:rPr lang="en-US" sz="1800" err="1">
                <a:latin typeface="Arial"/>
                <a:cs typeface="Arial"/>
              </a:rPr>
              <a:t>angesehen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werden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r>
              <a:rPr lang="en-US" sz="1800">
                <a:latin typeface="Arial"/>
                <a:cs typeface="Arial"/>
              </a:rPr>
              <a:t>USA will </a:t>
            </a:r>
            <a:r>
              <a:rPr lang="en-US" sz="1800" err="1">
                <a:latin typeface="Arial"/>
                <a:cs typeface="Arial"/>
              </a:rPr>
              <a:t>keine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künstlichen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Schranken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aufstellen</a:t>
            </a:r>
            <a:r>
              <a:rPr lang="en-US" sz="1800">
                <a:latin typeface="Arial"/>
                <a:cs typeface="Arial"/>
              </a:rPr>
              <a:t>        D.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nicht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untergeordnet</a:t>
            </a:r>
            <a:r>
              <a:rPr lang="en-US" sz="1800">
                <a:latin typeface="Arial"/>
                <a:cs typeface="Arial"/>
              </a:rPr>
              <a:t> sein 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r>
              <a:rPr lang="en-US" sz="1800" b="1">
                <a:latin typeface="Arial"/>
                <a:cs typeface="Arial"/>
              </a:rPr>
              <a:t>Bi-Zone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wird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beschlossen</a:t>
            </a:r>
            <a:r>
              <a:rPr lang="en-US" sz="1800">
                <a:latin typeface="Arial"/>
                <a:cs typeface="Arial"/>
              </a:rPr>
              <a:t>        </a:t>
            </a:r>
            <a:r>
              <a:rPr lang="en-US" sz="1800" err="1">
                <a:latin typeface="Arial"/>
                <a:cs typeface="Arial"/>
              </a:rPr>
              <a:t>Zusammenschluss</a:t>
            </a:r>
            <a:r>
              <a:rPr lang="en-US" sz="1800">
                <a:latin typeface="Arial"/>
                <a:cs typeface="Arial"/>
              </a:rPr>
              <a:t> der </a:t>
            </a:r>
            <a:r>
              <a:rPr lang="en-US" sz="1800" err="1">
                <a:latin typeface="Arial"/>
                <a:cs typeface="Arial"/>
              </a:rPr>
              <a:t>amerikanischen</a:t>
            </a:r>
            <a:r>
              <a:rPr lang="en-US" sz="1800">
                <a:latin typeface="Arial"/>
                <a:cs typeface="Arial"/>
              </a:rPr>
              <a:t> und </a:t>
            </a:r>
            <a:r>
              <a:rPr lang="en-US" sz="1800" err="1">
                <a:latin typeface="Arial"/>
                <a:cs typeface="Arial"/>
              </a:rPr>
              <a:t>britischen</a:t>
            </a:r>
            <a:r>
              <a:rPr lang="en-US" sz="1800">
                <a:latin typeface="Arial"/>
                <a:cs typeface="Arial"/>
              </a:rPr>
              <a:t> Zone</a:t>
            </a: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endParaRPr lang="en-US" sz="1800">
              <a:latin typeface="Arial"/>
              <a:cs typeface="Arial"/>
            </a:endParaRPr>
          </a:p>
          <a:p>
            <a:pPr marL="383540" indent="-383540">
              <a:lnSpc>
                <a:spcPct val="95000"/>
              </a:lnSpc>
              <a:spcBef>
                <a:spcPts val="1400"/>
              </a:spcBef>
              <a:buFont typeface="Wingdings" panose="020B0503020102020204" pitchFamily="34" charset="0"/>
              <a:buChar char="Ø"/>
            </a:pPr>
            <a:endParaRPr lang="en-US" sz="1800">
              <a:latin typeface="Arial"/>
              <a:cs typeface="Arial"/>
            </a:endParaRPr>
          </a:p>
          <a:p>
            <a:pPr marL="383540" indent="-383540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C311CB1-6566-4A9C-A022-D155CBDCE5BB}"/>
              </a:ext>
            </a:extLst>
          </p:cNvPr>
          <p:cNvSpPr/>
          <p:nvPr/>
        </p:nvSpPr>
        <p:spPr>
          <a:xfrm>
            <a:off x="6492441" y="5875369"/>
            <a:ext cx="380481" cy="1779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559BB45E-E6DB-46A4-BF24-87953DA04588}"/>
              </a:ext>
            </a:extLst>
          </p:cNvPr>
          <p:cNvSpPr/>
          <p:nvPr/>
        </p:nvSpPr>
        <p:spPr>
          <a:xfrm>
            <a:off x="4328947" y="6270746"/>
            <a:ext cx="385852" cy="18564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4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64900F-911A-4299-8AC1-39FDD7033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>
                <a:latin typeface="Arial"/>
                <a:cs typeface="Arial"/>
              </a:rPr>
              <a:t>1947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08B403-86D3-4DC6-BAAF-EE4723D07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0868"/>
            <a:ext cx="9601200" cy="14823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1. Januar: Inkrafttreten der </a:t>
            </a:r>
            <a:r>
              <a:rPr lang="de-DE" sz="1800" b="1">
                <a:latin typeface="Arial"/>
                <a:cs typeface="Arial"/>
              </a:rPr>
              <a:t>Bi-Zone</a:t>
            </a:r>
            <a:r>
              <a:rPr lang="de-DE" sz="1800">
                <a:latin typeface="Arial"/>
                <a:cs typeface="Arial"/>
              </a:rPr>
              <a:t> (wirtschaftliche Vereinigung)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de-DE" sz="1800">
                <a:latin typeface="Arial"/>
                <a:cs typeface="Arial"/>
              </a:rPr>
              <a:t>Beginn der </a:t>
            </a:r>
            <a:r>
              <a:rPr lang="de-DE" sz="1800" b="1" i="1">
                <a:latin typeface="Arial"/>
                <a:cs typeface="Arial"/>
              </a:rPr>
              <a:t>Containment Politics</a:t>
            </a:r>
            <a:r>
              <a:rPr lang="de-DE" sz="1800">
                <a:latin typeface="Arial"/>
                <a:cs typeface="Arial"/>
              </a:rPr>
              <a:t>        "Eindämmung" des Kommunismus und der UdSSR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de-DE" sz="1800">
                <a:latin typeface="Arial"/>
                <a:cs typeface="Arial"/>
              </a:rPr>
              <a:t>März: </a:t>
            </a:r>
            <a:r>
              <a:rPr lang="de-DE" sz="1800" b="1">
                <a:latin typeface="Arial"/>
                <a:cs typeface="Arial"/>
              </a:rPr>
              <a:t>Truman-Doktrin</a:t>
            </a:r>
            <a:r>
              <a:rPr lang="de-DE" sz="1800">
                <a:latin typeface="Arial"/>
                <a:cs typeface="Arial"/>
              </a:rPr>
              <a:t>        wirtschaftliche Unterstützung für westliche Länder</a:t>
            </a:r>
          </a:p>
          <a:p>
            <a:pPr marL="0" indent="0">
              <a:buNone/>
            </a:pPr>
            <a:endParaRPr lang="de-DE" sz="1800">
              <a:latin typeface="Arial"/>
              <a:cs typeface="Arial"/>
            </a:endParaRPr>
          </a:p>
        </p:txBody>
      </p:sp>
      <p:sp>
        <p:nvSpPr>
          <p:cNvPr id="4" name="Arrow: Right 4">
            <a:extLst>
              <a:ext uri="{FF2B5EF4-FFF2-40B4-BE49-F238E27FC236}">
                <a16:creationId xmlns:a16="http://schemas.microsoft.com/office/drawing/2014/main" id="{21923C5A-1AB7-46F5-951E-C5CD5D342060}"/>
              </a:ext>
            </a:extLst>
          </p:cNvPr>
          <p:cNvSpPr/>
          <p:nvPr/>
        </p:nvSpPr>
        <p:spPr>
          <a:xfrm>
            <a:off x="5420967" y="1984376"/>
            <a:ext cx="323850" cy="1905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1923C5A-1AB7-46F5-951E-C5CD5D342060}"/>
              </a:ext>
            </a:extLst>
          </p:cNvPr>
          <p:cNvSpPr/>
          <p:nvPr/>
        </p:nvSpPr>
        <p:spPr>
          <a:xfrm>
            <a:off x="4284258" y="2644837"/>
            <a:ext cx="323850" cy="1905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59F4ACCD-C19E-45E1-9B58-5440BC429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555957"/>
              </p:ext>
            </p:extLst>
          </p:nvPr>
        </p:nvGraphicFramePr>
        <p:xfrm>
          <a:off x="1207698" y="3824377"/>
          <a:ext cx="9290388" cy="2724598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4645194">
                  <a:extLst>
                    <a:ext uri="{9D8B030D-6E8A-4147-A177-3AD203B41FA5}">
                      <a16:colId xmlns:a16="http://schemas.microsoft.com/office/drawing/2014/main" val="1851587475"/>
                    </a:ext>
                  </a:extLst>
                </a:gridCol>
                <a:gridCol w="4645194">
                  <a:extLst>
                    <a:ext uri="{9D8B030D-6E8A-4147-A177-3AD203B41FA5}">
                      <a16:colId xmlns:a16="http://schemas.microsoft.com/office/drawing/2014/main" val="21557945"/>
                    </a:ext>
                  </a:extLst>
                </a:gridCol>
              </a:tblGrid>
              <a:tr h="532397">
                <a:tc>
                  <a:txBody>
                    <a:bodyPr/>
                    <a:lstStyle/>
                    <a:p>
                      <a:r>
                        <a:rPr lang="de-DE"/>
                        <a:t>Westmächte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Ostmächte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711049"/>
                  </a:ext>
                </a:extLst>
              </a:tr>
              <a:tr h="354932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Kapitalismus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Kommunismus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151428"/>
                  </a:ext>
                </a:extLst>
              </a:tr>
              <a:tr h="600654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 Gewaltenteilung, Mehrparteiensystem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zentralisierte Einheitspartei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260037"/>
                  </a:ext>
                </a:extLst>
              </a:tr>
              <a:tr h="860027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Rechte des Individuums sind grundsätzlich vor dem Staat geschützt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persönliche Freiheit wird zu Gunsten des Gemeinwohls eingeschränkt</a:t>
                      </a:r>
                      <a:endParaRPr lang="de-DE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51700"/>
                  </a:ext>
                </a:extLst>
              </a:tr>
              <a:tr h="354932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Freie oder soziale Marktwirtschaft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/>
                        <a:t>Zentral organisierte Planwirtschaft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966723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84F01867-2073-4748-A14E-B0690C2C4BD1}"/>
              </a:ext>
            </a:extLst>
          </p:cNvPr>
          <p:cNvSpPr txBox="1"/>
          <p:nvPr/>
        </p:nvSpPr>
        <p:spPr>
          <a:xfrm>
            <a:off x="1229803" y="3242633"/>
            <a:ext cx="720018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b="1" u="sng" err="1"/>
              <a:t>idelogische</a:t>
            </a:r>
            <a:r>
              <a:rPr lang="de-DE" sz="2400" b="1" u="sng"/>
              <a:t> </a:t>
            </a:r>
            <a:r>
              <a:rPr lang="de-DE" sz="2400" b="1" u="sng" err="1"/>
              <a:t>Persepektiven</a:t>
            </a:r>
            <a:r>
              <a:rPr lang="de-DE" sz="2400" b="1" u="sng"/>
              <a:t>: Gegenüberstellung</a:t>
            </a:r>
          </a:p>
        </p:txBody>
      </p:sp>
    </p:spTree>
    <p:extLst>
      <p:ext uri="{BB962C8B-B14F-4D97-AF65-F5344CB8AC3E}">
        <p14:creationId xmlns:p14="http://schemas.microsoft.com/office/powerpoint/2010/main" val="426968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79CA-68EC-4A49-9317-6ED440CA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latin typeface="Arial"/>
                <a:cs typeface="Arial"/>
              </a:rPr>
              <a:t>1948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1D222-EE02-4C38-AE7B-98CE6E18D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2100"/>
            <a:ext cx="9601200" cy="48101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 b="1">
                <a:latin typeface="Arial"/>
                <a:cs typeface="Arial"/>
              </a:rPr>
              <a:t>Marshall-Plan</a:t>
            </a:r>
            <a:r>
              <a:rPr lang="en-US" sz="1800">
                <a:latin typeface="Arial"/>
                <a:cs typeface="Arial"/>
              </a:rPr>
              <a:t> (</a:t>
            </a:r>
            <a:r>
              <a:rPr lang="en-US" sz="1800" err="1">
                <a:latin typeface="Arial"/>
                <a:cs typeface="Arial"/>
              </a:rPr>
              <a:t>ebenfalls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Teil</a:t>
            </a:r>
            <a:r>
              <a:rPr lang="en-US" sz="1800">
                <a:latin typeface="Arial"/>
                <a:cs typeface="Arial"/>
              </a:rPr>
              <a:t> der </a:t>
            </a:r>
            <a:r>
              <a:rPr lang="en-US" sz="1800" i="1">
                <a:latin typeface="Arial"/>
                <a:cs typeface="Arial"/>
              </a:rPr>
              <a:t>Containment Politics</a:t>
            </a:r>
            <a:r>
              <a:rPr lang="en-US" sz="1800">
                <a:latin typeface="Arial"/>
                <a:cs typeface="Arial"/>
              </a:rPr>
              <a:t>)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Westlichen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Ländern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beim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wirtschaftlichen</a:t>
            </a:r>
            <a:r>
              <a:rPr lang="en-US" sz="1800">
                <a:latin typeface="Arial"/>
                <a:cs typeface="Arial"/>
              </a:rPr>
              <a:t> Wiederaufbau </a:t>
            </a:r>
            <a:r>
              <a:rPr lang="en-US" sz="1800" err="1">
                <a:latin typeface="Arial"/>
                <a:cs typeface="Arial"/>
              </a:rPr>
              <a:t>geholfen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werden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Führte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zum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endgültigen</a:t>
            </a:r>
            <a:r>
              <a:rPr lang="en-US" sz="1800">
                <a:latin typeface="Arial"/>
                <a:cs typeface="Arial"/>
              </a:rPr>
              <a:t> Bruch </a:t>
            </a:r>
            <a:r>
              <a:rPr lang="en-US" sz="1800" err="1">
                <a:latin typeface="Arial"/>
                <a:cs typeface="Arial"/>
              </a:rPr>
              <a:t>zwischen</a:t>
            </a:r>
            <a:r>
              <a:rPr lang="en-US" sz="1800">
                <a:latin typeface="Arial"/>
                <a:cs typeface="Arial"/>
              </a:rPr>
              <a:t> USA und </a:t>
            </a:r>
            <a:r>
              <a:rPr lang="en-US" sz="1800" err="1">
                <a:latin typeface="Arial"/>
                <a:cs typeface="Arial"/>
              </a:rPr>
              <a:t>UdSSR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Februar</a:t>
            </a:r>
            <a:r>
              <a:rPr lang="en-US" sz="1800">
                <a:latin typeface="Arial"/>
                <a:cs typeface="Arial"/>
              </a:rPr>
              <a:t> – </a:t>
            </a:r>
            <a:r>
              <a:rPr lang="en-US" sz="1800" err="1">
                <a:latin typeface="Arial"/>
                <a:cs typeface="Arial"/>
              </a:rPr>
              <a:t>Juni</a:t>
            </a:r>
            <a:r>
              <a:rPr lang="en-US" sz="1800">
                <a:latin typeface="Arial"/>
                <a:cs typeface="Arial"/>
              </a:rPr>
              <a:t> : </a:t>
            </a:r>
            <a:r>
              <a:rPr lang="en-US" sz="1800" b="1">
                <a:latin typeface="Arial"/>
                <a:cs typeface="Arial"/>
              </a:rPr>
              <a:t>Londoner </a:t>
            </a:r>
            <a:r>
              <a:rPr lang="en-US" sz="1800" b="1" err="1">
                <a:latin typeface="Arial"/>
                <a:cs typeface="Arial"/>
              </a:rPr>
              <a:t>Sechsmächtekonferenz</a:t>
            </a:r>
            <a:r>
              <a:rPr lang="en-US" sz="1800">
                <a:latin typeface="Arial"/>
                <a:cs typeface="Arial"/>
              </a:rPr>
              <a:t> (USA, GB, NL, BEL, FR, LX)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b="1">
                <a:latin typeface="Arial"/>
                <a:cs typeface="Arial"/>
              </a:rPr>
              <a:t>Ziel</a:t>
            </a:r>
            <a:r>
              <a:rPr lang="en-US" sz="1800">
                <a:latin typeface="Arial"/>
                <a:cs typeface="Arial"/>
              </a:rPr>
              <a:t> : es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eine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demokratische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Grundlage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für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Westdeutschland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geschaffen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werden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Keine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Einladung</a:t>
            </a:r>
            <a:r>
              <a:rPr lang="en-US" sz="1800">
                <a:latin typeface="Arial"/>
                <a:cs typeface="Arial"/>
              </a:rPr>
              <a:t> an die </a:t>
            </a:r>
            <a:r>
              <a:rPr lang="en-US" sz="1800" err="1">
                <a:latin typeface="Arial"/>
                <a:cs typeface="Arial"/>
              </a:rPr>
              <a:t>Sowjetunion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>
                <a:latin typeface="Arial"/>
                <a:cs typeface="Arial"/>
              </a:rPr>
              <a:t>März : </a:t>
            </a:r>
            <a:r>
              <a:rPr lang="en-US" sz="1800" err="1">
                <a:latin typeface="Arial"/>
                <a:cs typeface="Arial"/>
              </a:rPr>
              <a:t>Sowjetunion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reagiert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mit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Austritt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aus</a:t>
            </a:r>
            <a:r>
              <a:rPr lang="en-US" sz="1800">
                <a:latin typeface="Arial"/>
                <a:cs typeface="Arial"/>
              </a:rPr>
              <a:t> dem "</a:t>
            </a:r>
            <a:r>
              <a:rPr lang="en-US" sz="1800" err="1">
                <a:latin typeface="Arial"/>
                <a:cs typeface="Arial"/>
              </a:rPr>
              <a:t>Alliierten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Kontrollrat</a:t>
            </a:r>
            <a:r>
              <a:rPr lang="en-US" sz="1800">
                <a:latin typeface="Arial"/>
                <a:cs typeface="Arial"/>
              </a:rPr>
              <a:t>"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20. </a:t>
            </a:r>
            <a:r>
              <a:rPr lang="en-US" sz="1800" err="1">
                <a:latin typeface="Arial"/>
                <a:cs typeface="Arial"/>
              </a:rPr>
              <a:t>Juni</a:t>
            </a:r>
            <a:r>
              <a:rPr lang="en-US" sz="1800">
                <a:latin typeface="Arial"/>
                <a:cs typeface="Arial"/>
              </a:rPr>
              <a:t>. : </a:t>
            </a:r>
            <a:r>
              <a:rPr lang="en-US" sz="1800" b="1" err="1">
                <a:latin typeface="Arial"/>
                <a:cs typeface="Arial"/>
              </a:rPr>
              <a:t>Währungsreform</a:t>
            </a:r>
            <a:r>
              <a:rPr lang="en-US" sz="1800">
                <a:latin typeface="Arial"/>
                <a:cs typeface="Arial"/>
              </a:rPr>
              <a:t> (D-Mark </a:t>
            </a:r>
            <a:r>
              <a:rPr lang="en-US" sz="1800" err="1">
                <a:latin typeface="Arial"/>
                <a:cs typeface="Arial"/>
              </a:rPr>
              <a:t>wird</a:t>
            </a:r>
            <a:r>
              <a:rPr lang="en-US" sz="1800">
                <a:latin typeface="Arial"/>
                <a:cs typeface="Arial"/>
              </a:rPr>
              <a:t> in </a:t>
            </a:r>
            <a:r>
              <a:rPr lang="en-US" sz="1800" err="1">
                <a:latin typeface="Arial"/>
                <a:cs typeface="Arial"/>
              </a:rPr>
              <a:t>Westdeutschland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eingeführt</a:t>
            </a:r>
            <a:r>
              <a:rPr lang="en-US" sz="1800">
                <a:latin typeface="Arial"/>
                <a:cs typeface="Arial"/>
              </a:rPr>
              <a:t>) 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Läden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waren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wieder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gefüllt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0" indent="0">
              <a:buNone/>
            </a:pPr>
            <a:r>
              <a:rPr lang="en-US" sz="1800">
                <a:latin typeface="Arial"/>
                <a:cs typeface="Arial"/>
              </a:rPr>
              <a:t>                  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4F1FD007-0045-449C-9E41-4A914C493D51}"/>
              </a:ext>
            </a:extLst>
          </p:cNvPr>
          <p:cNvSpPr/>
          <p:nvPr/>
        </p:nvSpPr>
        <p:spPr>
          <a:xfrm>
            <a:off x="1844420" y="5348858"/>
            <a:ext cx="647700" cy="3238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D19B7D9-0B14-4E12-B2C0-781AB5CE0FC9}"/>
              </a:ext>
            </a:extLst>
          </p:cNvPr>
          <p:cNvSpPr txBox="1"/>
          <p:nvPr/>
        </p:nvSpPr>
        <p:spPr>
          <a:xfrm>
            <a:off x="2635909" y="5303808"/>
            <a:ext cx="69246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b="1">
                <a:latin typeface="Arial"/>
                <a:cs typeface="Arial"/>
              </a:rPr>
              <a:t>Fortschritt für deutsche Wirtschaft und Gesellschaft </a:t>
            </a:r>
          </a:p>
          <a:p>
            <a:pPr marL="285750" indent="-285750">
              <a:buFont typeface="Arial"/>
              <a:buChar char="•"/>
            </a:pPr>
            <a:r>
              <a:rPr lang="de-DE" b="1">
                <a:latin typeface="Arial"/>
                <a:cs typeface="Arial"/>
              </a:rPr>
              <a:t>Rückschritt in der Beziehung zwischen Sowjetunion und den westlichen Besatzungsmächten</a:t>
            </a:r>
          </a:p>
        </p:txBody>
      </p:sp>
    </p:spTree>
    <p:extLst>
      <p:ext uri="{BB962C8B-B14F-4D97-AF65-F5344CB8AC3E}">
        <p14:creationId xmlns:p14="http://schemas.microsoft.com/office/powerpoint/2010/main" val="421520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A5FD-00F9-4ED4-A742-113AB80C2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latin typeface="Arial"/>
                <a:cs typeface="Arial"/>
              </a:rPr>
              <a:t>1948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0D52D-9E39-4CCD-9601-D0F56E7EE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1690"/>
            <a:ext cx="6728964" cy="541631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Sowjetunion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reagiert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mit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b="1">
                <a:latin typeface="Arial"/>
                <a:cs typeface="Arial"/>
              </a:rPr>
              <a:t>Berlin-Blockade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Aus</a:t>
            </a:r>
            <a:r>
              <a:rPr lang="en-US" sz="1800">
                <a:latin typeface="Arial"/>
                <a:cs typeface="Arial"/>
              </a:rPr>
              <a:t> Protest </a:t>
            </a:r>
            <a:r>
              <a:rPr lang="en-US" sz="1800" err="1">
                <a:latin typeface="Arial"/>
                <a:cs typeface="Arial"/>
              </a:rPr>
              <a:t>unterbrach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UdSSR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alle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Verbindungen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zwischen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westalliierten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Besatzungszonen</a:t>
            </a:r>
            <a:r>
              <a:rPr lang="en-US" sz="1800">
                <a:latin typeface="Arial"/>
                <a:cs typeface="Arial"/>
              </a:rPr>
              <a:t> und West-Berlin </a:t>
            </a:r>
            <a:r>
              <a:rPr lang="en-US" sz="1800" err="1">
                <a:latin typeface="Arial"/>
                <a:cs typeface="Arial"/>
              </a:rPr>
              <a:t>für</a:t>
            </a:r>
            <a:r>
              <a:rPr lang="en-US" sz="1800">
                <a:latin typeface="Arial"/>
                <a:cs typeface="Arial"/>
              </a:rPr>
              <a:t> Güterverkehr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Amerikaner</a:t>
            </a:r>
            <a:r>
              <a:rPr lang="en-US" sz="1800">
                <a:latin typeface="Arial"/>
                <a:cs typeface="Arial"/>
              </a:rPr>
              <a:t> und Briten </a:t>
            </a:r>
            <a:r>
              <a:rPr lang="en-US" sz="1800" err="1">
                <a:latin typeface="Arial"/>
                <a:cs typeface="Arial"/>
              </a:rPr>
              <a:t>versorgten</a:t>
            </a:r>
            <a:r>
              <a:rPr lang="en-US" sz="1800">
                <a:latin typeface="Arial"/>
                <a:cs typeface="Arial"/>
              </a:rPr>
              <a:t> die Stadt </a:t>
            </a:r>
            <a:r>
              <a:rPr lang="en-US" sz="1800" err="1">
                <a:latin typeface="Arial"/>
                <a:cs typeface="Arial"/>
              </a:rPr>
              <a:t>aus</a:t>
            </a:r>
            <a:r>
              <a:rPr lang="en-US" sz="1800">
                <a:latin typeface="Arial"/>
                <a:cs typeface="Arial"/>
              </a:rPr>
              <a:t> der </a:t>
            </a:r>
            <a:r>
              <a:rPr lang="en-US" sz="1800" err="1">
                <a:latin typeface="Arial"/>
                <a:cs typeface="Arial"/>
              </a:rPr>
              <a:t>Luft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b="1">
                <a:latin typeface="Arial"/>
                <a:cs typeface="Arial"/>
              </a:rPr>
              <a:t>"</a:t>
            </a:r>
            <a:r>
              <a:rPr lang="en-US" sz="1800" b="1" err="1">
                <a:latin typeface="Arial"/>
                <a:cs typeface="Arial"/>
              </a:rPr>
              <a:t>Luftbrücke</a:t>
            </a:r>
            <a:r>
              <a:rPr lang="en-US" sz="1800" b="1">
                <a:latin typeface="Arial"/>
                <a:cs typeface="Arial"/>
              </a:rPr>
              <a:t>"</a:t>
            </a:r>
            <a:r>
              <a:rPr lang="en-US" sz="1800">
                <a:latin typeface="Arial"/>
                <a:cs typeface="Arial"/>
              </a:rPr>
              <a:t> (die </a:t>
            </a:r>
            <a:r>
              <a:rPr lang="en-US" sz="1800" err="1">
                <a:latin typeface="Arial"/>
                <a:cs typeface="Arial"/>
              </a:rPr>
              <a:t>Luftkorridore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wurden</a:t>
            </a:r>
            <a:r>
              <a:rPr lang="en-US" sz="1800">
                <a:latin typeface="Arial"/>
                <a:cs typeface="Arial"/>
              </a:rPr>
              <a:t> von der </a:t>
            </a:r>
            <a:r>
              <a:rPr lang="en-US" sz="1800" err="1">
                <a:latin typeface="Arial"/>
                <a:cs typeface="Arial"/>
              </a:rPr>
              <a:t>UdSSR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nicht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unterbrochen</a:t>
            </a:r>
            <a:r>
              <a:rPr lang="en-US" sz="1800">
                <a:latin typeface="Arial"/>
                <a:cs typeface="Arial"/>
              </a:rPr>
              <a:t>)</a:t>
            </a:r>
            <a:endParaRPr lang="en-US"/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1949 (1 Jahr </a:t>
            </a:r>
            <a:r>
              <a:rPr lang="en-US" sz="1800" err="1">
                <a:latin typeface="Arial"/>
                <a:cs typeface="Arial"/>
              </a:rPr>
              <a:t>später</a:t>
            </a:r>
            <a:r>
              <a:rPr lang="en-US" sz="1800">
                <a:latin typeface="Arial"/>
                <a:cs typeface="Arial"/>
              </a:rPr>
              <a:t>) : Blockade </a:t>
            </a:r>
            <a:r>
              <a:rPr lang="en-US" sz="1800" err="1">
                <a:latin typeface="Arial"/>
                <a:cs typeface="Arial"/>
              </a:rPr>
              <a:t>wird</a:t>
            </a:r>
            <a:r>
              <a:rPr lang="en-US" sz="1800">
                <a:latin typeface="Arial"/>
                <a:cs typeface="Arial"/>
              </a:rPr>
              <a:t> von </a:t>
            </a:r>
            <a:r>
              <a:rPr lang="en-US" sz="1800" err="1">
                <a:latin typeface="Arial"/>
                <a:cs typeface="Arial"/>
              </a:rPr>
              <a:t>UdSSR</a:t>
            </a:r>
            <a:r>
              <a:rPr lang="en-US" sz="1800">
                <a:latin typeface="Arial"/>
                <a:cs typeface="Arial"/>
              </a:rPr>
              <a:t> aufgehoben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 err="1">
                <a:latin typeface="Arial"/>
                <a:cs typeface="Arial"/>
              </a:rPr>
              <a:t>Westliche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Zonen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wollen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eigene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Verfassung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Bereits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bei</a:t>
            </a:r>
            <a:r>
              <a:rPr lang="en-US" sz="1800">
                <a:latin typeface="Arial"/>
                <a:cs typeface="Arial"/>
              </a:rPr>
              <a:t> Londoner </a:t>
            </a:r>
            <a:r>
              <a:rPr lang="en-US" sz="1800" err="1">
                <a:latin typeface="Arial"/>
                <a:cs typeface="Arial"/>
              </a:rPr>
              <a:t>Sechsmächtekonferenz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werden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Dokumente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für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Grundgesetz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erstellt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01. </a:t>
            </a:r>
            <a:r>
              <a:rPr lang="en-US" sz="1800" err="1">
                <a:latin typeface="Arial"/>
                <a:cs typeface="Arial"/>
              </a:rPr>
              <a:t>Juli</a:t>
            </a:r>
            <a:r>
              <a:rPr lang="en-US" sz="1800">
                <a:latin typeface="Arial"/>
                <a:cs typeface="Arial"/>
              </a:rPr>
              <a:t> : </a:t>
            </a:r>
            <a:r>
              <a:rPr lang="en-US" sz="1800" err="1">
                <a:latin typeface="Arial"/>
                <a:cs typeface="Arial"/>
              </a:rPr>
              <a:t>Westmächte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übergeben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Ministerpräsidenten</a:t>
            </a:r>
            <a:r>
              <a:rPr lang="en-US" sz="1800">
                <a:latin typeface="Arial"/>
                <a:cs typeface="Arial"/>
              </a:rPr>
              <a:t> der </a:t>
            </a:r>
            <a:r>
              <a:rPr lang="en-US" sz="1800" err="1">
                <a:latin typeface="Arial"/>
                <a:cs typeface="Arial"/>
              </a:rPr>
              <a:t>westlichen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Besatzungszonen</a:t>
            </a:r>
            <a:r>
              <a:rPr lang="en-US" sz="1800" b="1">
                <a:latin typeface="Arial"/>
                <a:cs typeface="Arial"/>
              </a:rPr>
              <a:t> Frankfurter </a:t>
            </a:r>
            <a:r>
              <a:rPr lang="en-US" sz="1800" b="1" err="1">
                <a:latin typeface="Arial"/>
                <a:cs typeface="Arial"/>
              </a:rPr>
              <a:t>Dokumente</a:t>
            </a:r>
            <a:endParaRPr lang="en-US" sz="1800" b="1">
              <a:latin typeface="Arial"/>
              <a:cs typeface="Arial"/>
            </a:endParaRP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b="1">
                <a:latin typeface="Arial"/>
                <a:cs typeface="Arial"/>
              </a:rPr>
              <a:t>Ziel</a:t>
            </a:r>
            <a:r>
              <a:rPr lang="en-US" sz="1800">
                <a:latin typeface="Arial"/>
                <a:cs typeface="Arial"/>
              </a:rPr>
              <a:t> : Eine auf </a:t>
            </a:r>
            <a:r>
              <a:rPr lang="en-US" sz="1800" err="1">
                <a:latin typeface="Arial"/>
                <a:cs typeface="Arial"/>
              </a:rPr>
              <a:t>demokratischen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Grundsätzen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beruhende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föderalistische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Verfassung</a:t>
            </a:r>
            <a:endParaRPr lang="en-US" sz="180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endParaRPr lang="en-US" sz="1800">
              <a:latin typeface="Arial"/>
              <a:cs typeface="Arial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4E0990D7-9F9F-486D-9B0A-A19DF7AF4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4812" y="1709302"/>
            <a:ext cx="3865032" cy="452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51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40D1-2F30-4DBC-B6B6-3B69A741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latin typeface="Arial"/>
                <a:cs typeface="Arial"/>
              </a:rPr>
              <a:t>1948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288B2-32FC-4BC5-9F15-99F8B4270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1175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07. </a:t>
            </a:r>
            <a:r>
              <a:rPr lang="en-US" sz="1800" err="1">
                <a:latin typeface="Arial"/>
                <a:cs typeface="Arial"/>
              </a:rPr>
              <a:t>Juli</a:t>
            </a:r>
            <a:r>
              <a:rPr lang="en-US" sz="1800">
                <a:latin typeface="Arial"/>
                <a:cs typeface="Arial"/>
              </a:rPr>
              <a:t> : </a:t>
            </a:r>
            <a:r>
              <a:rPr lang="en-US" sz="1800" b="1" err="1">
                <a:latin typeface="Arial"/>
                <a:cs typeface="Arial"/>
              </a:rPr>
              <a:t>Koblenzer</a:t>
            </a:r>
            <a:r>
              <a:rPr lang="en-US" sz="1800" b="1">
                <a:latin typeface="Arial"/>
                <a:cs typeface="Arial"/>
              </a:rPr>
              <a:t> </a:t>
            </a:r>
            <a:r>
              <a:rPr lang="en-US" sz="1800" b="1" err="1">
                <a:latin typeface="Arial"/>
                <a:cs typeface="Arial"/>
              </a:rPr>
              <a:t>Beschlüsse</a:t>
            </a:r>
            <a:endParaRPr lang="en-US" sz="1800" b="1">
              <a:latin typeface="Arial"/>
              <a:cs typeface="Arial"/>
            </a:endParaRP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Anstatt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einer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Verfassung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ein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provisorisches</a:t>
            </a:r>
            <a:r>
              <a:rPr lang="en-US" sz="1800">
                <a:latin typeface="Arial"/>
                <a:cs typeface="Arial"/>
              </a:rPr>
              <a:t> "</a:t>
            </a:r>
            <a:r>
              <a:rPr lang="en-US" sz="1800" err="1">
                <a:latin typeface="Arial"/>
                <a:cs typeface="Arial"/>
              </a:rPr>
              <a:t>Grundgesetz</a:t>
            </a:r>
            <a:r>
              <a:rPr lang="en-US" sz="1800">
                <a:latin typeface="Arial"/>
                <a:cs typeface="Arial"/>
              </a:rPr>
              <a:t>" </a:t>
            </a:r>
            <a:r>
              <a:rPr lang="en-US" sz="1800" err="1">
                <a:latin typeface="Arial"/>
                <a:cs typeface="Arial"/>
              </a:rPr>
              <a:t>ausgearbeitet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werden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>
                <a:latin typeface="Arial"/>
                <a:cs typeface="Arial"/>
              </a:rPr>
              <a:t>Es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sich</a:t>
            </a:r>
            <a:r>
              <a:rPr lang="en-US" sz="1800">
                <a:latin typeface="Arial"/>
                <a:cs typeface="Arial"/>
              </a:rPr>
              <a:t> (</a:t>
            </a:r>
            <a:r>
              <a:rPr lang="en-US" sz="1800" err="1">
                <a:latin typeface="Arial"/>
                <a:cs typeface="Arial"/>
              </a:rPr>
              <a:t>zu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diesem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Zeitpunkt</a:t>
            </a:r>
            <a:r>
              <a:rPr lang="en-US" sz="1800">
                <a:latin typeface="Arial"/>
                <a:cs typeface="Arial"/>
              </a:rPr>
              <a:t>) um </a:t>
            </a:r>
            <a:r>
              <a:rPr lang="en-US" sz="1800" err="1">
                <a:latin typeface="Arial"/>
                <a:cs typeface="Arial"/>
              </a:rPr>
              <a:t>keinen</a:t>
            </a:r>
            <a:r>
              <a:rPr lang="en-US" sz="1800">
                <a:latin typeface="Arial"/>
                <a:cs typeface="Arial"/>
              </a:rPr>
              <a:t> "</a:t>
            </a:r>
            <a:r>
              <a:rPr lang="en-US" sz="1800" err="1">
                <a:latin typeface="Arial"/>
                <a:cs typeface="Arial"/>
              </a:rPr>
              <a:t>Weststaat</a:t>
            </a:r>
            <a:r>
              <a:rPr lang="en-US" sz="1800">
                <a:latin typeface="Arial"/>
                <a:cs typeface="Arial"/>
              </a:rPr>
              <a:t>" </a:t>
            </a:r>
            <a:r>
              <a:rPr lang="en-US" sz="1800" err="1">
                <a:latin typeface="Arial"/>
                <a:cs typeface="Arial"/>
              </a:rPr>
              <a:t>handeln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10.-23. August : </a:t>
            </a:r>
            <a:r>
              <a:rPr lang="en-US" sz="1800" b="1" err="1">
                <a:latin typeface="Arial"/>
                <a:cs typeface="Arial"/>
              </a:rPr>
              <a:t>Verfassungskonvent</a:t>
            </a:r>
            <a:r>
              <a:rPr lang="en-US" sz="1800" b="1">
                <a:latin typeface="Arial"/>
                <a:cs typeface="Arial"/>
              </a:rPr>
              <a:t> auf Herrenchiemsee</a:t>
            </a:r>
            <a:endParaRPr lang="en-US"/>
          </a:p>
          <a:p>
            <a:pPr marL="383540" indent="-383540">
              <a:buFont typeface="Wingdings" panose="020B0503020102020204" pitchFamily="34" charset="0"/>
              <a:buChar char="Ø"/>
            </a:pPr>
            <a:r>
              <a:rPr lang="en-US" sz="1800" err="1">
                <a:latin typeface="Arial"/>
                <a:cs typeface="Arial"/>
              </a:rPr>
              <a:t>Verfassungsentwurf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für</a:t>
            </a:r>
            <a:r>
              <a:rPr lang="en-US" sz="1800">
                <a:latin typeface="Arial"/>
                <a:cs typeface="Arial"/>
              </a:rPr>
              <a:t> das </a:t>
            </a:r>
            <a:r>
              <a:rPr lang="en-US" sz="1800" err="1">
                <a:latin typeface="Arial"/>
                <a:cs typeface="Arial"/>
              </a:rPr>
              <a:t>Grundgesetz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für</a:t>
            </a:r>
            <a:r>
              <a:rPr lang="en-US" sz="1800">
                <a:latin typeface="Arial"/>
                <a:cs typeface="Arial"/>
              </a:rPr>
              <a:t> die </a:t>
            </a:r>
            <a:r>
              <a:rPr lang="en-US" sz="1800" err="1">
                <a:latin typeface="Arial"/>
                <a:cs typeface="Arial"/>
              </a:rPr>
              <a:t>Bundesrepublik</a:t>
            </a:r>
            <a:r>
              <a:rPr lang="en-US" sz="1800">
                <a:latin typeface="Arial"/>
                <a:cs typeface="Arial"/>
              </a:rPr>
              <a:t> Deutschland </a:t>
            </a:r>
            <a:r>
              <a:rPr lang="en-US" sz="1800" err="1">
                <a:latin typeface="Arial"/>
                <a:cs typeface="Arial"/>
              </a:rPr>
              <a:t>wird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ausgearbeitet</a:t>
            </a:r>
            <a:endParaRPr lang="en-US" sz="1800">
              <a:latin typeface="Arial"/>
              <a:cs typeface="Arial"/>
            </a:endParaRP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en-US" sz="1800">
                <a:latin typeface="Arial"/>
                <a:cs typeface="Arial"/>
              </a:rPr>
              <a:t>01. September : </a:t>
            </a:r>
            <a:r>
              <a:rPr lang="en-US" sz="1800" err="1">
                <a:latin typeface="Arial"/>
                <a:cs typeface="Arial"/>
              </a:rPr>
              <a:t>Parlamentarischer</a:t>
            </a:r>
            <a:r>
              <a:rPr lang="en-US" sz="1800">
                <a:latin typeface="Arial"/>
                <a:cs typeface="Arial"/>
              </a:rPr>
              <a:t> Rat </a:t>
            </a:r>
            <a:r>
              <a:rPr lang="en-US" sz="1800" err="1">
                <a:latin typeface="Arial"/>
                <a:cs typeface="Arial"/>
              </a:rPr>
              <a:t>soll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demokratischen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Neuanfang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für</a:t>
            </a:r>
            <a:r>
              <a:rPr lang="en-US" sz="1800">
                <a:latin typeface="Arial"/>
                <a:cs typeface="Arial"/>
              </a:rPr>
              <a:t> Deutschland </a:t>
            </a:r>
            <a:r>
              <a:rPr lang="en-US" sz="1800" err="1">
                <a:latin typeface="Arial"/>
                <a:cs typeface="Arial"/>
              </a:rPr>
              <a:t>einleiten</a:t>
            </a:r>
            <a:r>
              <a:rPr lang="en-US" sz="1800">
                <a:latin typeface="Arial"/>
                <a:cs typeface="Arial"/>
              </a:rPr>
              <a:t> </a:t>
            </a:r>
          </a:p>
          <a:p>
            <a:pPr marL="383540" indent="-383540">
              <a:buFont typeface="Wingdings" panose="020B0503020102020204" pitchFamily="34" charset="0"/>
              <a:buChar char="Ø"/>
            </a:pPr>
            <a:endParaRPr lang="en-US"/>
          </a:p>
          <a:p>
            <a:pPr marL="383540" indent="-383540">
              <a:buFont typeface="Wingdings" panose="020B0503020102020204" pitchFamily="34" charset="0"/>
              <a:buChar char="Ø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541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980817E0500B545A72E2706C8DCDC0D" ma:contentTypeVersion="8" ma:contentTypeDescription="Ein neues Dokument erstellen." ma:contentTypeScope="" ma:versionID="c75dee8354b4a12409f0d006a10c5f17">
  <xsd:schema xmlns:xsd="http://www.w3.org/2001/XMLSchema" xmlns:xs="http://www.w3.org/2001/XMLSchema" xmlns:p="http://schemas.microsoft.com/office/2006/metadata/properties" xmlns:ns2="2dd8b78c-691c-4f24-ad31-518f923610fe" targetNamespace="http://schemas.microsoft.com/office/2006/metadata/properties" ma:root="true" ma:fieldsID="72ca9257bc32c0a4e97f1065ea9fdae0" ns2:_="">
    <xsd:import namespace="2dd8b78c-691c-4f24-ad31-518f923610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8b78c-691c-4f24-ad31-518f923610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308160-5C17-4166-99D7-ED0F41BDCF30}"/>
</file>

<file path=customXml/itemProps2.xml><?xml version="1.0" encoding="utf-8"?>
<ds:datastoreItem xmlns:ds="http://schemas.openxmlformats.org/officeDocument/2006/customXml" ds:itemID="{8DEA1C3E-EE37-45E8-B277-94357EB5BE51}"/>
</file>

<file path=customXml/itemProps3.xml><?xml version="1.0" encoding="utf-8"?>
<ds:datastoreItem xmlns:ds="http://schemas.openxmlformats.org/officeDocument/2006/customXml" ds:itemID="{3DE756E2-CB41-4A61-B03B-A04C39CE2B34}"/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Crop</vt:lpstr>
      <vt:lpstr>1945-1949</vt:lpstr>
      <vt:lpstr>1945</vt:lpstr>
      <vt:lpstr>1945</vt:lpstr>
      <vt:lpstr>1945</vt:lpstr>
      <vt:lpstr>1946</vt:lpstr>
      <vt:lpstr>1947</vt:lpstr>
      <vt:lpstr>1948</vt:lpstr>
      <vt:lpstr>1948</vt:lpstr>
      <vt:lpstr>1948</vt:lpstr>
      <vt:lpstr>1949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revision>2</cp:revision>
  <dcterms:created xsi:type="dcterms:W3CDTF">2020-03-20T10:09:02Z</dcterms:created>
  <dcterms:modified xsi:type="dcterms:W3CDTF">2020-03-20T12:56:29Z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0x0101001980817E0500B545A72E2706C8DCDC0D</vt:lpwstr>
  </property>
</Properties>
</file>